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70" r:id="rId3"/>
    <p:sldId id="269" r:id="rId4"/>
    <p:sldId id="263" r:id="rId5"/>
    <p:sldId id="264" r:id="rId6"/>
    <p:sldId id="268" r:id="rId7"/>
    <p:sldId id="267" r:id="rId8"/>
    <p:sldId id="260" r:id="rId9"/>
    <p:sldId id="262" r:id="rId10"/>
    <p:sldId id="261" r:id="rId11"/>
    <p:sldId id="285" r:id="rId12"/>
    <p:sldId id="271" r:id="rId13"/>
    <p:sldId id="272" r:id="rId14"/>
    <p:sldId id="273" r:id="rId15"/>
    <p:sldId id="274" r:id="rId16"/>
    <p:sldId id="275" r:id="rId17"/>
    <p:sldId id="257" r:id="rId18"/>
    <p:sldId id="277" r:id="rId19"/>
    <p:sldId id="278" r:id="rId20"/>
    <p:sldId id="279" r:id="rId21"/>
    <p:sldId id="280" r:id="rId22"/>
    <p:sldId id="281" r:id="rId23"/>
    <p:sldId id="283" r:id="rId24"/>
    <p:sldId id="284" r:id="rId25"/>
    <p:sldId id="276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83879-26CF-47BA-9697-6A8EBBE29710}" type="datetimeFigureOut">
              <a:rPr lang="ru-RU" smtClean="0"/>
              <a:t>12.07.2012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E2550-958D-4066-94A2-AA6C05304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69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D099949-AA9B-4E3E-9523-6C829640FA27}" type="slidenum">
              <a:rPr lang="ru-RU" smtClean="0"/>
              <a:pPr eaLnBrk="1" hangingPunct="1"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6758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75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54281-CFB5-43F9-A7DB-66F4BA8831C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66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7E975-3F06-49E6-A3B4-400490B5B17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96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281FA-0CA3-4EA5-AEF8-A6E498CB6A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552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3540A-D8AC-43DC-A7D6-471C7F55FAB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66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63B4A-3B96-43A7-B4A4-5FF662F65DB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362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0521C-6DA7-4527-90B0-BE351FDDE8D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616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AD5C8-22FA-4A9D-B5F7-96463E5C878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24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DEB49-2550-49D1-92FA-C6F29482CD3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947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1EDF2-C82A-421A-8DEF-A08E3CB5256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155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EE45D-120C-4122-AD14-FB2A64CCB2F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652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D94EB-24D0-4E73-BA00-AFAD60B6D0A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78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9DEDA-97B0-43A0-837B-7A862B07495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08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6656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656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665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155928-1D33-4AB7-BEAF-A9D9F27AC593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5238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лого сведеный cop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02" y="333712"/>
            <a:ext cx="4842662" cy="626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064" y="1412776"/>
            <a:ext cx="39959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Обращение Донбасского православного общества </a:t>
            </a:r>
          </a:p>
          <a:p>
            <a:pPr algn="ctr"/>
            <a:r>
              <a:rPr lang="ru-RU" sz="2800" dirty="0" smtClean="0"/>
              <a:t>«</a:t>
            </a:r>
            <a:r>
              <a:rPr lang="ru-RU" sz="2800" dirty="0" err="1" smtClean="0"/>
              <a:t>Трезвение</a:t>
            </a:r>
            <a:r>
              <a:rPr lang="ru-RU" sz="2800" dirty="0" smtClean="0"/>
              <a:t>» </a:t>
            </a:r>
          </a:p>
          <a:p>
            <a:pPr algn="ctr"/>
            <a:r>
              <a:rPr lang="ru-RU" sz="2800" dirty="0" smtClean="0"/>
              <a:t>к </a:t>
            </a:r>
            <a:r>
              <a:rPr lang="ru-RU" sz="2800" dirty="0" err="1" smtClean="0"/>
              <a:t>собратиям</a:t>
            </a:r>
            <a:r>
              <a:rPr lang="ru-RU" sz="2800" dirty="0" smtClean="0"/>
              <a:t> священнослужителям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1274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>
          <a:xfrm>
            <a:off x="4211638" y="1052513"/>
            <a:ext cx="4608512" cy="5805487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  </a:t>
            </a:r>
            <a:r>
              <a:rPr lang="ru-RU" sz="2400" i="1" dirty="0" smtClean="0">
                <a:latin typeface="Book Antiqua" pitchFamily="18" charset="0"/>
              </a:rPr>
              <a:t>«Жена (мать Самсона) пришла и сказала мужу своему: человек Божий приходил ко мне, которого вид, как вид Ангела Божия, весьма почтенный; я не спросила его, откуда он, и он не сказал мне имени своего; он сказал мне: "вот, ты зачнешь и родишь сына; итак не пей вина и </a:t>
            </a:r>
            <a:r>
              <a:rPr lang="ru-RU" sz="2400" i="1" dirty="0" err="1" smtClean="0">
                <a:latin typeface="Book Antiqua" pitchFamily="18" charset="0"/>
              </a:rPr>
              <a:t>сикера</a:t>
            </a:r>
            <a:r>
              <a:rPr lang="ru-RU" sz="2400" i="1" dirty="0" smtClean="0">
                <a:latin typeface="Book Antiqua" pitchFamily="18" charset="0"/>
              </a:rPr>
              <a:t> </a:t>
            </a:r>
            <a:r>
              <a:rPr lang="ru-RU" sz="2400" i="1" dirty="0" err="1" smtClean="0">
                <a:latin typeface="Book Antiqua" pitchFamily="18" charset="0"/>
              </a:rPr>
              <a:t>и</a:t>
            </a:r>
            <a:r>
              <a:rPr lang="ru-RU" sz="2400" i="1" dirty="0" smtClean="0">
                <a:latin typeface="Book Antiqua" pitchFamily="18" charset="0"/>
              </a:rPr>
              <a:t> не ешь ничего нечистого, ибо младенец от самого чрева до смерти своей будет </a:t>
            </a:r>
            <a:r>
              <a:rPr lang="ru-RU" sz="2400" i="1" dirty="0" err="1" smtClean="0">
                <a:latin typeface="Book Antiqua" pitchFamily="18" charset="0"/>
              </a:rPr>
              <a:t>назорей</a:t>
            </a:r>
            <a:r>
              <a:rPr lang="ru-RU" sz="2400" i="1" dirty="0" smtClean="0">
                <a:latin typeface="Book Antiqua" pitchFamily="18" charset="0"/>
              </a:rPr>
              <a:t> Божий» (Суд.13:6-7)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FB95D1-A4F7-4C70-A0CB-8D85BFE055D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10243" name="Picture 4" descr="Гюстав_Дор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387985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676400" y="304800"/>
            <a:ext cx="5235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Самый сильный человек Библии Самсон </a:t>
            </a:r>
          </a:p>
        </p:txBody>
      </p:sp>
    </p:spTree>
    <p:extLst>
      <p:ext uri="{BB962C8B-B14F-4D97-AF65-F5344CB8AC3E}">
        <p14:creationId xmlns:p14="http://schemas.microsoft.com/office/powerpoint/2010/main" val="136891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8363" y="1600200"/>
            <a:ext cx="4465637" cy="5257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i="1" dirty="0" smtClean="0">
                <a:latin typeface="Book Antiqua" pitchFamily="18" charset="0"/>
              </a:rPr>
              <a:t>     «И будет тебе радость и веселие, и многие о рождении его возрадуются, ибо он будет велик пред Господом; не будет пить вина и </a:t>
            </a:r>
            <a:r>
              <a:rPr lang="ru-RU" sz="2400" b="1" i="1" dirty="0" err="1" smtClean="0">
                <a:latin typeface="Book Antiqua" pitchFamily="18" charset="0"/>
              </a:rPr>
              <a:t>сикера</a:t>
            </a:r>
            <a:r>
              <a:rPr lang="ru-RU" sz="2400" b="1" i="1" dirty="0" smtClean="0">
                <a:latin typeface="Book Antiqua" pitchFamily="18" charset="0"/>
              </a:rPr>
              <a:t>, </a:t>
            </a:r>
            <a:r>
              <a:rPr lang="ru-RU" sz="2400" b="1" i="1" dirty="0" err="1" smtClean="0">
                <a:latin typeface="Book Antiqua" pitchFamily="18" charset="0"/>
              </a:rPr>
              <a:t>и</a:t>
            </a:r>
            <a:r>
              <a:rPr lang="ru-RU" sz="2400" b="1" i="1" dirty="0" smtClean="0">
                <a:latin typeface="Book Antiqua" pitchFamily="18" charset="0"/>
              </a:rPr>
              <a:t> Духа </a:t>
            </a:r>
            <a:r>
              <a:rPr lang="ru-RU" sz="2400" b="1" i="1" dirty="0" err="1" smtClean="0">
                <a:latin typeface="Book Antiqua" pitchFamily="18" charset="0"/>
              </a:rPr>
              <a:t>Святаго</a:t>
            </a:r>
            <a:r>
              <a:rPr lang="ru-RU" sz="2400" b="1" i="1" dirty="0" smtClean="0">
                <a:latin typeface="Book Antiqua" pitchFamily="18" charset="0"/>
              </a:rPr>
              <a:t> исполнится еще от чрева матери своей»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i="1" dirty="0" smtClean="0">
                <a:latin typeface="Book Antiqua" pitchFamily="18" charset="0"/>
              </a:rPr>
              <a:t>     (Лук.1:14,15)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233613" y="260350"/>
            <a:ext cx="4548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Пророк Иоанн Креститель</a:t>
            </a:r>
            <a:r>
              <a:rPr lang="en-US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ru-RU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назорей</a:t>
            </a:r>
            <a:endParaRPr lang="ru-RU" b="1" i="1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292" name="Picture 5" descr="John_the_Bapt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39497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4C55F-B808-418D-B2B5-ACFB84D6BD5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39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785812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800" b="1" dirty="0" smtClean="0">
                <a:solidFill>
                  <a:srgbClr val="FFFFFF"/>
                </a:solidFill>
              </a:rPr>
              <a:t>Типикон (Устав):Глава 35. </a:t>
            </a:r>
            <a:r>
              <a:rPr lang="ru-RU" sz="2800" b="1" dirty="0" err="1" smtClean="0">
                <a:solidFill>
                  <a:srgbClr val="FFFFFF"/>
                </a:solidFill>
              </a:rPr>
              <a:t>Разсуждение</a:t>
            </a:r>
            <a:r>
              <a:rPr lang="ru-RU" sz="2800" b="1" dirty="0" smtClean="0">
                <a:solidFill>
                  <a:srgbClr val="FFFFFF"/>
                </a:solidFill>
              </a:rPr>
              <a:t> о </a:t>
            </a:r>
            <a:r>
              <a:rPr lang="ru-RU" sz="2800" b="1" dirty="0" err="1" smtClean="0">
                <a:solidFill>
                  <a:srgbClr val="FFFFFF"/>
                </a:solidFill>
              </a:rPr>
              <a:t>ястии</a:t>
            </a:r>
            <a:r>
              <a:rPr lang="ru-RU" sz="2800" b="1" dirty="0" smtClean="0">
                <a:solidFill>
                  <a:srgbClr val="FFFFFF"/>
                </a:solidFill>
              </a:rPr>
              <a:t> и питии,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357688" y="1214438"/>
            <a:ext cx="4643437" cy="5357812"/>
          </a:xfrm>
        </p:spPr>
        <p:txBody>
          <a:bodyPr/>
          <a:lstStyle/>
          <a:p>
            <a:pPr>
              <a:defRPr/>
            </a:pPr>
            <a:r>
              <a:rPr lang="ru-RU" sz="2400" dirty="0" err="1" smtClean="0"/>
              <a:t>Аще</a:t>
            </a:r>
            <a:r>
              <a:rPr lang="ru-RU" sz="2400" dirty="0" smtClean="0"/>
              <a:t> случится и во </a:t>
            </a:r>
            <a:r>
              <a:rPr lang="ru-RU" sz="2400" dirty="0" err="1" smtClean="0"/>
              <a:t>уреченныя</a:t>
            </a:r>
            <a:r>
              <a:rPr lang="ru-RU" sz="2400" dirty="0" smtClean="0"/>
              <a:t> дни, </a:t>
            </a:r>
            <a:r>
              <a:rPr lang="ru-RU" sz="2400" dirty="0" err="1" smtClean="0"/>
              <a:t>якоже</a:t>
            </a:r>
            <a:r>
              <a:rPr lang="ru-RU" sz="2400" dirty="0" smtClean="0"/>
              <a:t> </a:t>
            </a:r>
            <a:r>
              <a:rPr lang="ru-RU" sz="2400" dirty="0" err="1" smtClean="0"/>
              <a:t>рехом</a:t>
            </a:r>
            <a:r>
              <a:rPr lang="ru-RU" sz="2400" dirty="0" smtClean="0"/>
              <a:t> всегда, </a:t>
            </a:r>
            <a:r>
              <a:rPr lang="ru-RU" sz="2400" dirty="0" err="1" smtClean="0"/>
              <a:t>якоже</a:t>
            </a:r>
            <a:r>
              <a:rPr lang="ru-RU" sz="2400" dirty="0" smtClean="0"/>
              <a:t> и </a:t>
            </a:r>
            <a:r>
              <a:rPr lang="ru-RU" sz="2400" dirty="0" smtClean="0">
                <a:solidFill>
                  <a:srgbClr val="00B050"/>
                </a:solidFill>
              </a:rPr>
              <a:t>Великий </a:t>
            </a:r>
            <a:r>
              <a:rPr lang="ru-RU" sz="2400" dirty="0" err="1" smtClean="0">
                <a:solidFill>
                  <a:srgbClr val="00B050"/>
                </a:solidFill>
              </a:rPr>
              <a:t>Симеон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smtClean="0"/>
              <a:t>чудотворец глаголет: </a:t>
            </a:r>
            <a:r>
              <a:rPr lang="ru-RU" sz="2400" dirty="0" smtClean="0">
                <a:solidFill>
                  <a:srgbClr val="FF0000"/>
                </a:solidFill>
              </a:rPr>
              <a:t>яко похвала монаху, еже не </a:t>
            </a:r>
            <a:r>
              <a:rPr lang="ru-RU" sz="2400" dirty="0" err="1" smtClean="0">
                <a:solidFill>
                  <a:srgbClr val="FF0000"/>
                </a:solidFill>
              </a:rPr>
              <a:t>пити</a:t>
            </a:r>
            <a:r>
              <a:rPr lang="ru-RU" sz="2400" dirty="0" smtClean="0">
                <a:solidFill>
                  <a:srgbClr val="FF0000"/>
                </a:solidFill>
              </a:rPr>
              <a:t> вина</a:t>
            </a:r>
            <a:r>
              <a:rPr lang="ru-RU" sz="2400" dirty="0" smtClean="0"/>
              <a:t>. </a:t>
            </a:r>
            <a:r>
              <a:rPr lang="ru-RU" sz="2400" dirty="0" err="1" smtClean="0"/>
              <a:t>Аще</a:t>
            </a:r>
            <a:r>
              <a:rPr lang="ru-RU" sz="2400" dirty="0" smtClean="0"/>
              <a:t> ли и </a:t>
            </a:r>
            <a:r>
              <a:rPr lang="ru-RU" sz="2400" dirty="0" err="1" smtClean="0"/>
              <a:t>пиет</a:t>
            </a:r>
            <a:r>
              <a:rPr lang="ru-RU" sz="2400" dirty="0" smtClean="0"/>
              <a:t> немощи ради тела своего, мало да испивает. Подобно же и </a:t>
            </a:r>
            <a:r>
              <a:rPr lang="ru-RU" sz="2400" dirty="0" smtClean="0">
                <a:solidFill>
                  <a:srgbClr val="00B050"/>
                </a:solidFill>
              </a:rPr>
              <a:t>Великий Пимен</a:t>
            </a:r>
            <a:r>
              <a:rPr lang="ru-RU" sz="2400" dirty="0" smtClean="0"/>
              <a:t> отец наш глаголет: </a:t>
            </a:r>
            <a:r>
              <a:rPr lang="ru-RU" sz="2400" dirty="0" smtClean="0">
                <a:solidFill>
                  <a:srgbClr val="FF0000"/>
                </a:solidFill>
              </a:rPr>
              <a:t>яко вина </a:t>
            </a:r>
            <a:r>
              <a:rPr lang="ru-RU" sz="2400" dirty="0" err="1" smtClean="0">
                <a:solidFill>
                  <a:srgbClr val="FF0000"/>
                </a:solidFill>
              </a:rPr>
              <a:t>отнюд</a:t>
            </a:r>
            <a:r>
              <a:rPr lang="ru-RU" sz="2400" dirty="0" smtClean="0">
                <a:solidFill>
                  <a:srgbClr val="FF0000"/>
                </a:solidFill>
              </a:rPr>
              <a:t> не подобает </a:t>
            </a:r>
            <a:r>
              <a:rPr lang="ru-RU" sz="2400" dirty="0" err="1" smtClean="0">
                <a:solidFill>
                  <a:srgbClr val="FF0000"/>
                </a:solidFill>
              </a:rPr>
              <a:t>пити</a:t>
            </a:r>
            <a:r>
              <a:rPr lang="ru-RU" sz="2400" dirty="0" smtClean="0">
                <a:solidFill>
                  <a:srgbClr val="FF0000"/>
                </a:solidFill>
              </a:rPr>
              <a:t> монахом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946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1571625"/>
            <a:ext cx="3009900" cy="428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926C73-146E-4352-848E-4EBDF874F610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39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Стоглавый собор РПЦ (16 век) гл. 52: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875" y="1428750"/>
            <a:ext cx="5429250" cy="4972050"/>
          </a:xfrm>
        </p:spPr>
        <p:txBody>
          <a:bodyPr/>
          <a:lstStyle/>
          <a:p>
            <a:pPr>
              <a:defRPr/>
            </a:pPr>
            <a:r>
              <a:rPr lang="ru-RU" sz="2000" dirty="0" smtClean="0"/>
              <a:t>«Отныне </a:t>
            </a:r>
            <a:r>
              <a:rPr lang="ru-RU" sz="2000" dirty="0" err="1" smtClean="0"/>
              <a:t>изволиша</a:t>
            </a:r>
            <a:r>
              <a:rPr lang="ru-RU" sz="2000" dirty="0" smtClean="0"/>
              <a:t> с </a:t>
            </a:r>
            <a:r>
              <a:rPr lang="ru-RU" sz="2000" dirty="0" err="1" smtClean="0"/>
              <a:t>Божиею</a:t>
            </a:r>
            <a:r>
              <a:rPr lang="ru-RU" sz="2000" dirty="0" smtClean="0"/>
              <a:t> </a:t>
            </a:r>
            <a:r>
              <a:rPr lang="ru-RU" sz="2000" dirty="0" err="1" smtClean="0"/>
              <a:t>помощию</a:t>
            </a:r>
            <a:r>
              <a:rPr lang="ru-RU" sz="2000" dirty="0" smtClean="0"/>
              <a:t>, доколе Господь повелит и поможет, в митрополии и во </a:t>
            </a:r>
            <a:r>
              <a:rPr lang="ru-RU" sz="2000" dirty="0" err="1" smtClean="0"/>
              <a:t>архиепископьях</a:t>
            </a:r>
            <a:r>
              <a:rPr lang="ru-RU" sz="2000" dirty="0" smtClean="0"/>
              <a:t>, и </a:t>
            </a:r>
            <a:r>
              <a:rPr lang="ru-RU" sz="2000" dirty="0" err="1" smtClean="0"/>
              <a:t>епископьях</a:t>
            </a:r>
            <a:r>
              <a:rPr lang="ru-RU" sz="2000" dirty="0" smtClean="0"/>
              <a:t>, </a:t>
            </a:r>
            <a:r>
              <a:rPr lang="ru-RU" sz="2000" dirty="0" err="1" smtClean="0"/>
              <a:t>и</a:t>
            </a:r>
            <a:r>
              <a:rPr lang="ru-RU" sz="2000" dirty="0" smtClean="0"/>
              <a:t> по всем святым честным монастырем общим и особь сушим, </a:t>
            </a:r>
            <a:r>
              <a:rPr lang="ru-RU" sz="2000" dirty="0" err="1" smtClean="0"/>
              <a:t>такоже</a:t>
            </a:r>
            <a:r>
              <a:rPr lang="ru-RU" sz="2000" dirty="0" smtClean="0"/>
              <a:t> и по </a:t>
            </a:r>
            <a:r>
              <a:rPr lang="ru-RU" sz="2000" dirty="0" err="1" smtClean="0"/>
              <a:t>девичим</a:t>
            </a:r>
            <a:r>
              <a:rPr lang="ru-RU" sz="2000" dirty="0" smtClean="0"/>
              <a:t> монастырем общим и особь сущим </a:t>
            </a:r>
            <a:r>
              <a:rPr lang="ru-RU" sz="2000" dirty="0" err="1" smtClean="0"/>
              <a:t>пиянственнаго</a:t>
            </a:r>
            <a:r>
              <a:rPr lang="ru-RU" sz="2000" dirty="0" smtClean="0"/>
              <a:t> пития, сиречь хмельного и вина </a:t>
            </a:r>
            <a:r>
              <a:rPr lang="ru-RU" sz="2000" dirty="0" err="1" smtClean="0"/>
              <a:t>горячаго</a:t>
            </a:r>
            <a:r>
              <a:rPr lang="ru-RU" sz="2000" dirty="0" smtClean="0"/>
              <a:t>, не </a:t>
            </a:r>
            <a:r>
              <a:rPr lang="ru-RU" sz="2000" dirty="0" err="1" smtClean="0"/>
              <a:t>держати</a:t>
            </a:r>
            <a:r>
              <a:rPr lang="ru-RU" sz="2000" dirty="0" smtClean="0"/>
              <a:t> и не </a:t>
            </a:r>
            <a:r>
              <a:rPr lang="ru-RU" sz="2000" dirty="0" err="1" smtClean="0"/>
              <a:t>пити</a:t>
            </a:r>
            <a:r>
              <a:rPr lang="ru-RU" sz="2000" dirty="0" smtClean="0"/>
              <a:t>, а </a:t>
            </a:r>
            <a:r>
              <a:rPr lang="ru-RU" sz="2000" dirty="0" err="1" smtClean="0"/>
              <a:t>держати</a:t>
            </a:r>
            <a:r>
              <a:rPr lang="ru-RU" sz="2000" dirty="0" smtClean="0"/>
              <a:t> и </a:t>
            </a:r>
            <a:r>
              <a:rPr lang="ru-RU" sz="2000" dirty="0" err="1" smtClean="0"/>
              <a:t>пити</a:t>
            </a:r>
            <a:r>
              <a:rPr lang="ru-RU" sz="2000" dirty="0" smtClean="0"/>
              <a:t> святителем и по всем святым монастырем и </a:t>
            </a:r>
            <a:r>
              <a:rPr lang="ru-RU" sz="2000" dirty="0" err="1" smtClean="0"/>
              <a:t>священноиноком</a:t>
            </a:r>
            <a:r>
              <a:rPr lang="ru-RU" sz="2000" dirty="0" smtClean="0"/>
              <a:t>, </a:t>
            </a:r>
            <a:r>
              <a:rPr lang="ru-RU" sz="2000" dirty="0" err="1" smtClean="0"/>
              <a:t>и</a:t>
            </a:r>
            <a:r>
              <a:rPr lang="ru-RU" sz="2000" dirty="0" smtClean="0"/>
              <a:t> </a:t>
            </a:r>
            <a:r>
              <a:rPr lang="ru-RU" sz="2000" dirty="0" err="1" smtClean="0"/>
              <a:t>дияконом</a:t>
            </a:r>
            <a:r>
              <a:rPr lang="ru-RU" sz="2000" dirty="0" smtClean="0"/>
              <a:t>, </a:t>
            </a:r>
            <a:r>
              <a:rPr lang="ru-RU" sz="2000" dirty="0" err="1" smtClean="0"/>
              <a:t>и</a:t>
            </a:r>
            <a:r>
              <a:rPr lang="ru-RU" sz="2000" dirty="0" smtClean="0"/>
              <a:t> иноком, и игуменьям, и старицам </a:t>
            </a:r>
            <a:r>
              <a:rPr lang="ru-RU" sz="2000" dirty="0" err="1" smtClean="0"/>
              <a:t>житныя</a:t>
            </a:r>
            <a:r>
              <a:rPr lang="ru-RU" sz="2000" dirty="0" smtClean="0"/>
              <a:t> и </a:t>
            </a:r>
            <a:r>
              <a:rPr lang="ru-RU" sz="2000" dirty="0" err="1" smtClean="0"/>
              <a:t>медвеныя</a:t>
            </a:r>
            <a:r>
              <a:rPr lang="ru-RU" sz="2000" dirty="0" smtClean="0"/>
              <a:t> </a:t>
            </a:r>
            <a:r>
              <a:rPr lang="ru-RU" sz="2000" dirty="0" err="1" smtClean="0"/>
              <a:t>всякия</a:t>
            </a:r>
            <a:r>
              <a:rPr lang="ru-RU" sz="2000" dirty="0" smtClean="0"/>
              <a:t> квасы по своим обиходом»</a:t>
            </a:r>
            <a:endParaRPr lang="ru-RU" sz="2000" dirty="0"/>
          </a:p>
        </p:txBody>
      </p:sp>
      <p:pic>
        <p:nvPicPr>
          <p:cNvPr id="2150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1571625"/>
            <a:ext cx="2981325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BF55E-9691-4CCE-A031-0D1CBE4EDE5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5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Указ Святейшего Синода 1858 г.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75" y="2286000"/>
            <a:ext cx="8786813" cy="2786063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«...живым примером собственной жизни и частым проповедованием в церкви Божией о пользе воздержания содействовать возникшей в некоторых городских сельских сословиях решимости воздерживаться от употребления вина»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EF1A28-F2BF-472F-A7EF-E9062854B0E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74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Определение Святейшего Синода 1889 г.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2000250"/>
            <a:ext cx="8229600" cy="3614738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«содействовать правительству в борьбе с пьянством, учреждать общества трезвости, приходские попечительства, братства и другие подобные учреждения, словом и проповедью утверждать в народе трезвый образ жизни»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DDD08D-E674-4249-B94E-54B08B18FD60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73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uk-UA" sz="3600" dirty="0" smtClean="0">
                <a:solidFill>
                  <a:schemeClr val="tx1"/>
                </a:solidFill>
              </a:rPr>
              <a:t>По указу </a:t>
            </a:r>
            <a:r>
              <a:rPr lang="uk-UA" sz="3600" dirty="0" err="1" smtClean="0">
                <a:solidFill>
                  <a:schemeClr val="tx1"/>
                </a:solidFill>
              </a:rPr>
              <a:t>Святейшего</a:t>
            </a:r>
            <a:r>
              <a:rPr lang="uk-UA" sz="3600" dirty="0" smtClean="0">
                <a:solidFill>
                  <a:schemeClr val="tx1"/>
                </a:solidFill>
              </a:rPr>
              <a:t> </a:t>
            </a:r>
            <a:r>
              <a:rPr lang="uk-UA" sz="3600" dirty="0" err="1" smtClean="0">
                <a:solidFill>
                  <a:schemeClr val="tx1"/>
                </a:solidFill>
              </a:rPr>
              <a:t>Синода</a:t>
            </a:r>
            <a:r>
              <a:rPr lang="uk-UA" sz="3600" dirty="0" smtClean="0">
                <a:solidFill>
                  <a:schemeClr val="tx1"/>
                </a:solidFill>
              </a:rPr>
              <a:t>: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214438"/>
            <a:ext cx="8229600" cy="5643562"/>
          </a:xfrm>
        </p:spPr>
        <p:txBody>
          <a:bodyPr/>
          <a:lstStyle/>
          <a:p>
            <a:pPr>
              <a:defRPr/>
            </a:pPr>
            <a:r>
              <a:rPr lang="ru-RU" sz="2800" dirty="0" smtClean="0"/>
              <a:t>С 1909 года учение о трезвости преподавалось в духовных семинариях, а с 1910 года - в церковно-приходских школах.</a:t>
            </a:r>
          </a:p>
          <a:p>
            <a:pPr>
              <a:defRPr/>
            </a:pPr>
            <a:endParaRPr lang="uk-UA" dirty="0" smtClean="0"/>
          </a:p>
          <a:p>
            <a:pPr>
              <a:defRPr/>
            </a:pPr>
            <a:r>
              <a:rPr lang="ru-RU" sz="2800" dirty="0" smtClean="0"/>
              <a:t>К марту 1914 года относится определение Святейшего Синода об установлении на будущее время повсеместно в России ежегодного, в день Усекновения главы Иоанна Крестителя, церковного праздника трезвости.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26441-F71E-41A2-B3EA-B0539953C019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54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84698"/>
            <a:ext cx="9144000" cy="4673301"/>
          </a:xfrm>
          <a:prstGeom prst="rect">
            <a:avLst/>
          </a:prstGeom>
        </p:spPr>
        <p:txBody>
          <a:bodyPr/>
          <a:lstStyle/>
          <a:p>
            <a:pPr marL="18288" indent="0" algn="ctr">
              <a:buNone/>
            </a:pPr>
            <a:r>
              <a:rPr lang="ru-RU" sz="2800" dirty="0" smtClean="0"/>
              <a:t>В марте 2009 г. по благословению </a:t>
            </a:r>
            <a:r>
              <a:rPr lang="ru-RU" sz="2800" dirty="0"/>
              <a:t>Святейшего Патриарха Московского и всея Руси Кирилла и решению Священного Синода Русской Православной Церкви образован Церковно-общественный совет по защите от алкогольной угрозы</a:t>
            </a:r>
            <a:r>
              <a:rPr lang="ru-RU" sz="2800" dirty="0" smtClean="0"/>
              <a:t>.</a:t>
            </a:r>
          </a:p>
          <a:p>
            <a:pPr marL="18288" indent="0" algn="ctr">
              <a:buNone/>
            </a:pPr>
            <a:r>
              <a:rPr lang="ru-RU" sz="2800" dirty="0" err="1" smtClean="0"/>
              <a:t>Архим</a:t>
            </a:r>
            <a:r>
              <a:rPr lang="ru-RU" sz="2800" dirty="0" smtClean="0"/>
              <a:t>. Тихон </a:t>
            </a:r>
            <a:r>
              <a:rPr lang="ru-RU" sz="2800" dirty="0" err="1" smtClean="0"/>
              <a:t>Шевкунов</a:t>
            </a:r>
            <a:r>
              <a:rPr lang="ru-RU" sz="2800" dirty="0" smtClean="0"/>
              <a:t> возглавил проект «Общее </a:t>
            </a:r>
            <a:r>
              <a:rPr lang="ru-RU" sz="2800" dirty="0"/>
              <a:t>дело». Цель проекта — разработка мер, направленных на преодоление критической ситуации, связанной с алкогольной проблемой в </a:t>
            </a:r>
            <a:r>
              <a:rPr lang="ru-RU" sz="2800" dirty="0" smtClean="0"/>
              <a:t>странах СНГ.</a:t>
            </a:r>
            <a:endParaRPr lang="ru-RU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60648"/>
            <a:ext cx="85725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72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b="1" dirty="0" err="1" smtClean="0">
                <a:solidFill>
                  <a:schemeClr val="tx1"/>
                </a:solidFill>
              </a:rPr>
              <a:t>Священномученик</a:t>
            </a:r>
            <a:r>
              <a:rPr lang="ru-RU" sz="2800" b="1" dirty="0" smtClean="0">
                <a:solidFill>
                  <a:schemeClr val="tx1"/>
                </a:solidFill>
              </a:rPr>
              <a:t> Владимир </a:t>
            </a:r>
            <a:r>
              <a:rPr lang="ru-RU" sz="2800" dirty="0" smtClean="0">
                <a:solidFill>
                  <a:schemeClr val="tx1"/>
                </a:solidFill>
              </a:rPr>
              <a:t>(Богоявленский) </a:t>
            </a:r>
            <a:r>
              <a:rPr lang="uk-UA" sz="2800" b="1" dirty="0" smtClean="0">
                <a:solidFill>
                  <a:schemeClr val="tx1"/>
                </a:solidFill>
              </a:rPr>
              <a:t>1848 – 1918 гг.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3" y="1214438"/>
            <a:ext cx="4786312" cy="5429250"/>
          </a:xfrm>
        </p:spPr>
        <p:txBody>
          <a:bodyPr/>
          <a:lstStyle/>
          <a:p>
            <a:pPr marL="0" indent="0" algn="ctr">
              <a:buNone/>
              <a:defRPr/>
            </a:pPr>
            <a:endParaRPr lang="ru-RU" dirty="0" smtClean="0"/>
          </a:p>
          <a:p>
            <a:pPr marL="0" indent="0" algn="ctr">
              <a:buNone/>
              <a:defRPr/>
            </a:pPr>
            <a:r>
              <a:rPr lang="ru-RU" dirty="0" smtClean="0"/>
              <a:t>В 1912 году на Всероссийском съезде практических деятелей по борьбе с алкоголизмом сделал доклад «Против ли нас (абстинентов) Библия».</a:t>
            </a:r>
            <a:endParaRPr lang="ru-RU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0"/>
            <a:ext cx="3554412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18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tabLst>
                <a:tab pos="1620838" algn="l"/>
              </a:tabLst>
            </a:pP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2EE0CF-1D8D-4B8B-BDA2-BA57E6B4AD98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07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defRPr/>
            </a:pPr>
            <a:endParaRPr lang="ru-RU" sz="2400" dirty="0" smtClean="0"/>
          </a:p>
          <a:p>
            <a:pPr marL="0" indent="0" algn="ctr">
              <a:buNone/>
              <a:defRPr/>
            </a:pPr>
            <a:r>
              <a:rPr lang="ru-RU" sz="2800" dirty="0" smtClean="0"/>
              <a:t>«Несомненно, что виноградная лоза есть дар Божий и </a:t>
            </a:r>
            <a:r>
              <a:rPr lang="ru-RU" sz="2800" dirty="0" err="1" smtClean="0"/>
              <a:t>ея</a:t>
            </a:r>
            <a:r>
              <a:rPr lang="ru-RU" sz="2800" dirty="0" smtClean="0"/>
              <a:t> плод, виноградная ягода, есть очень драгоценный продукт, и приготовляемый из </a:t>
            </a:r>
            <a:r>
              <a:rPr lang="ru-RU" sz="2800" dirty="0" err="1" smtClean="0"/>
              <a:t>нея</a:t>
            </a:r>
            <a:r>
              <a:rPr lang="ru-RU" sz="2800" dirty="0" smtClean="0"/>
              <a:t> виноградный сок может быть с </a:t>
            </a:r>
            <a:r>
              <a:rPr lang="ru-RU" sz="2800" dirty="0" err="1" smtClean="0"/>
              <a:t>благодарностию</a:t>
            </a:r>
            <a:r>
              <a:rPr lang="ru-RU" sz="2800" dirty="0" smtClean="0"/>
              <a:t> употребляем во здравие нам и во славу Божию. Но приготовление из </a:t>
            </a:r>
            <a:r>
              <a:rPr lang="ru-RU" sz="2800" dirty="0" err="1" smtClean="0"/>
              <a:t>винограднаго</a:t>
            </a:r>
            <a:r>
              <a:rPr lang="ru-RU" sz="2800" dirty="0" smtClean="0"/>
              <a:t> сока посредством брожения </a:t>
            </a:r>
            <a:r>
              <a:rPr lang="ru-RU" sz="2800" dirty="0" err="1" smtClean="0"/>
              <a:t>крепкаго</a:t>
            </a:r>
            <a:r>
              <a:rPr lang="ru-RU" sz="2800" dirty="0" smtClean="0"/>
              <a:t> </a:t>
            </a:r>
            <a:r>
              <a:rPr lang="ru-RU" sz="2800" dirty="0" err="1" smtClean="0"/>
              <a:t>алкогольнаго</a:t>
            </a:r>
            <a:r>
              <a:rPr lang="ru-RU" sz="2800" dirty="0" smtClean="0"/>
              <a:t> вина есть дело чисто человеческое. И если отсюда происходит вред для человека и всего человечества, то он должен быть всячески устраняем, и его нельзя уже оправдывать указанием на вино, как на дар Божий»</a:t>
            </a:r>
          </a:p>
          <a:p>
            <a:pPr>
              <a:defRPr/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8910C5-63D4-464A-AD26-9DE0F4E75A34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82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284538"/>
            <a:ext cx="8207375" cy="3278187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ru-RU" sz="4000" b="1" i="1" dirty="0" smtClean="0">
                <a:latin typeface="Book Antiqua" pitchFamily="18" charset="0"/>
              </a:rPr>
              <a:t>«Лучше не есть мяса, не пить вина и не [делать] ничего [такого], отчего брат твой претыкается, или соблазняется, или изнемогает» (Рим.14:21)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1268" name="Picture 6" descr="G:\храмы\никольское\jpg\обрез.Panorama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8715375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7F04E-D6AE-4190-B8FA-C4BD4987A87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10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Вывод: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2000250"/>
            <a:ext cx="8229600" cy="4530725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2800" dirty="0" smtClean="0"/>
              <a:t>   В Библии под словом „вино”  подразумевается два значения:</a:t>
            </a:r>
          </a:p>
          <a:p>
            <a:pPr algn="ctr">
              <a:defRPr/>
            </a:pPr>
            <a:endParaRPr lang="ru-RU" sz="2800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ru-RU" sz="2800" dirty="0" smtClean="0"/>
              <a:t>  1)перебродивший алкогольный сок;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800" dirty="0" smtClean="0"/>
              <a:t>2)неперебродивший, свободный от алкоголя виноградный сок”.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400" dirty="0" smtClean="0"/>
              <a:t> </a:t>
            </a:r>
          </a:p>
          <a:p>
            <a:pPr>
              <a:defRPr/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FE8557-BCA2-42FD-8A52-9B058225E6AE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7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400" dirty="0" smtClean="0"/>
              <a:t>      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400" dirty="0" smtClean="0"/>
              <a:t>И.П. </a:t>
            </a:r>
            <a:r>
              <a:rPr lang="ru-RU" sz="2400" dirty="0" err="1" smtClean="0"/>
              <a:t>Клименко</a:t>
            </a:r>
            <a:r>
              <a:rPr lang="ru-RU" sz="2400" dirty="0" smtClean="0"/>
              <a:t> </a:t>
            </a:r>
            <a:r>
              <a:rPr lang="ru-RU" sz="1800" b="1" dirty="0" smtClean="0"/>
              <a:t>Аттестационная работа</a:t>
            </a:r>
            <a:r>
              <a:rPr lang="ru-RU" sz="1800" b="1" dirty="0" smtClean="0">
                <a:solidFill>
                  <a:srgbClr val="FFFF00"/>
                </a:solidFill>
              </a:rPr>
              <a:t>«Образ и значение вина в текстах Пятикнижия Моисеева»</a:t>
            </a:r>
            <a:r>
              <a:rPr lang="ru-RU" sz="2400" dirty="0" smtClean="0"/>
              <a:t> 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400" dirty="0" smtClean="0"/>
              <a:t>     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/>
              <a:t>            В русском языке для обозначения напитка, приготовленного из винограда, используется практически только одно слово – «вино». В языке евреев мы видим принципиально иную ситуацию: для них виноград и вино не являются чем-то заморским и привозным – эти продукты были у них всегда со времен </a:t>
            </a:r>
            <a:r>
              <a:rPr lang="ru-RU" sz="2400" dirty="0" err="1" smtClean="0"/>
              <a:t>праотцов</a:t>
            </a:r>
            <a:r>
              <a:rPr lang="ru-RU" sz="2400" dirty="0" smtClean="0"/>
              <a:t> их народа: Авраама, Исаака и Иакова. Поэтому и слова «вино», «виноград» и прочие из этого блока не являются для них иностранными, как в русском языке, а являются для них родными. В итоге тема виноградарства и виноделия разработана в еврейском языке очень подробно, что мы и видим в Библии.</a:t>
            </a:r>
          </a:p>
          <a:p>
            <a:pPr>
              <a:buFont typeface="Wingdings" pitchFamily="2" charset="2"/>
              <a:buNone/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9F6472-1966-4D15-BC65-BC84C5D923F9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28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endParaRPr lang="ru-RU" sz="2800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ru-RU" sz="2800" dirty="0" smtClean="0"/>
              <a:t>  </a:t>
            </a:r>
            <a:endParaRPr lang="ru-RU" sz="2800" dirty="0"/>
          </a:p>
        </p:txBody>
      </p:sp>
      <p:sp>
        <p:nvSpPr>
          <p:cNvPr id="33795" name="TextBox 5"/>
          <p:cNvSpPr txBox="1">
            <a:spLocks noChangeArrowheads="1"/>
          </p:cNvSpPr>
          <p:nvPr/>
        </p:nvSpPr>
        <p:spPr bwMode="auto">
          <a:xfrm>
            <a:off x="357188" y="788988"/>
            <a:ext cx="8429625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/>
              <a:t>Скрупулезное изучение в Библейской Симфонии слов, начинающихся на «вин», дало нам возможность выявить </a:t>
            </a:r>
            <a:r>
              <a:rPr lang="ru-RU" b="1">
                <a:solidFill>
                  <a:srgbClr val="FF0000"/>
                </a:solidFill>
              </a:rPr>
              <a:t>13 (!)</a:t>
            </a:r>
            <a:r>
              <a:rPr lang="ru-RU" b="1">
                <a:solidFill>
                  <a:srgbClr val="FFFF00"/>
                </a:solidFill>
              </a:rPr>
              <a:t> </a:t>
            </a:r>
            <a:r>
              <a:rPr lang="ru-RU">
                <a:solidFill>
                  <a:srgbClr val="FFFF00"/>
                </a:solidFill>
              </a:rPr>
              <a:t>слов на иврите, которые в русском синодальном переводе Ветхого Завета могут быть переведены как «вино». </a:t>
            </a:r>
            <a:r>
              <a:rPr lang="ru-RU"/>
              <a:t>Это слова с номерами Стронга</a:t>
            </a:r>
            <a:r>
              <a:rPr lang="ru-RU" b="1"/>
              <a:t>0809</a:t>
            </a:r>
            <a:r>
              <a:rPr lang="ru-RU"/>
              <a:t>,</a:t>
            </a:r>
            <a:r>
              <a:rPr lang="ru-RU" b="1"/>
              <a:t> 1831</a:t>
            </a:r>
            <a:r>
              <a:rPr lang="ru-RU"/>
              <a:t>, </a:t>
            </a:r>
            <a:r>
              <a:rPr lang="ru-RU" b="1"/>
              <a:t>2534</a:t>
            </a:r>
            <a:r>
              <a:rPr lang="ru-RU"/>
              <a:t>,</a:t>
            </a:r>
            <a:r>
              <a:rPr lang="ru-RU" b="1"/>
              <a:t> 2561</a:t>
            </a:r>
            <a:r>
              <a:rPr lang="ru-RU"/>
              <a:t>, </a:t>
            </a:r>
            <a:r>
              <a:rPr lang="ru-RU" b="1"/>
              <a:t>2562</a:t>
            </a:r>
            <a:r>
              <a:rPr lang="ru-RU"/>
              <a:t>, </a:t>
            </a:r>
            <a:r>
              <a:rPr lang="ru-RU" b="1"/>
              <a:t>3196</a:t>
            </a:r>
            <a:r>
              <a:rPr lang="ru-RU"/>
              <a:t>,</a:t>
            </a:r>
            <a:r>
              <a:rPr lang="ru-RU" b="1"/>
              <a:t> 4197</a:t>
            </a:r>
            <a:r>
              <a:rPr lang="ru-RU"/>
              <a:t>, </a:t>
            </a:r>
            <a:r>
              <a:rPr lang="ru-RU" b="1"/>
              <a:t>5262</a:t>
            </a:r>
            <a:r>
              <a:rPr lang="ru-RU"/>
              <a:t>,</a:t>
            </a:r>
            <a:r>
              <a:rPr lang="ru-RU" b="1"/>
              <a:t> 5435</a:t>
            </a:r>
            <a:r>
              <a:rPr lang="ru-RU"/>
              <a:t>, </a:t>
            </a:r>
            <a:r>
              <a:rPr lang="ru-RU" b="1"/>
              <a:t>6071</a:t>
            </a:r>
            <a:r>
              <a:rPr lang="ru-RU"/>
              <a:t>, </a:t>
            </a:r>
            <a:r>
              <a:rPr lang="ru-RU" b="1"/>
              <a:t>7941</a:t>
            </a:r>
            <a:r>
              <a:rPr lang="ru-RU"/>
              <a:t>, </a:t>
            </a:r>
            <a:r>
              <a:rPr lang="ru-RU" b="1"/>
              <a:t>8105</a:t>
            </a:r>
            <a:r>
              <a:rPr lang="ru-RU"/>
              <a:t>, </a:t>
            </a:r>
            <a:r>
              <a:rPr lang="ru-RU" b="1"/>
              <a:t>8492</a:t>
            </a:r>
            <a:r>
              <a:rPr lang="ru-RU"/>
              <a:t>. Причем для девяти из этих двенадцати слов значение «вино» является единственным или по крайней мере одним из основных их переводов. Вот эти слова, их значения в соответствии с номерами Стронга и частота употребления в Ветхом Завете в значении вино (и сок):</a:t>
            </a:r>
          </a:p>
          <a:p>
            <a:pPr eaLnBrk="1" hangingPunct="1"/>
            <a:r>
              <a:rPr lang="ru-RU" b="1"/>
              <a:t>2561, Хéмер</a:t>
            </a:r>
            <a:r>
              <a:rPr lang="ru-RU"/>
              <a:t>:	вино (еще бродящее) : 1</a:t>
            </a:r>
          </a:p>
          <a:p>
            <a:pPr eaLnBrk="1" hangingPunct="1"/>
            <a:r>
              <a:rPr lang="ru-RU" b="1"/>
              <a:t>2562, Хамáр</a:t>
            </a:r>
            <a:r>
              <a:rPr lang="ru-RU"/>
              <a:t>:	вино : 6</a:t>
            </a:r>
          </a:p>
          <a:p>
            <a:pPr eaLnBrk="1" hangingPunct="1"/>
            <a:r>
              <a:rPr lang="ru-RU" b="1"/>
              <a:t>3196, Йáйин</a:t>
            </a:r>
            <a:r>
              <a:rPr lang="ru-RU"/>
              <a:t>:	вино : 133</a:t>
            </a:r>
          </a:p>
          <a:p>
            <a:pPr eaLnBrk="1" hangingPunct="1"/>
            <a:r>
              <a:rPr lang="ru-RU" b="1"/>
              <a:t>4197, Мéзег</a:t>
            </a:r>
            <a:r>
              <a:rPr lang="ru-RU"/>
              <a:t>:	ароматное вино : 1</a:t>
            </a:r>
          </a:p>
          <a:p>
            <a:pPr eaLnBrk="1" hangingPunct="1"/>
            <a:r>
              <a:rPr lang="ru-RU" b="1"/>
              <a:t>5435, Сóве</a:t>
            </a:r>
            <a:r>
              <a:rPr lang="ru-RU"/>
              <a:t>: (алкогольный) напиток, вино, пшеничное пиво : 1</a:t>
            </a:r>
          </a:p>
          <a:p>
            <a:pPr eaLnBrk="1" hangingPunct="1"/>
            <a:r>
              <a:rPr lang="ru-RU" b="1"/>
              <a:t>6071, Аúсйс</a:t>
            </a:r>
            <a:r>
              <a:rPr lang="ru-RU"/>
              <a:t>: свежий виноградный сок : 2 (сок : 3)</a:t>
            </a:r>
          </a:p>
          <a:p>
            <a:pPr eaLnBrk="1" hangingPunct="1"/>
            <a:r>
              <a:rPr lang="ru-RU" b="1"/>
              <a:t>7941, Шекáр</a:t>
            </a:r>
            <a:r>
              <a:rPr lang="ru-RU"/>
              <a:t>:	крепкий алкогольный напиток : 21</a:t>
            </a:r>
          </a:p>
          <a:p>
            <a:pPr eaLnBrk="1" hangingPunct="1"/>
            <a:r>
              <a:rPr lang="ru-RU" b="1"/>
              <a:t>8105, Шéмер: </a:t>
            </a:r>
            <a:r>
              <a:rPr lang="ru-RU"/>
              <a:t>вино (очищенное от осадка) : 2</a:t>
            </a:r>
          </a:p>
          <a:p>
            <a:pPr eaLnBrk="1" hangingPunct="1"/>
            <a:r>
              <a:rPr lang="ru-RU" b="1"/>
              <a:t>8492, Тийрóш</a:t>
            </a:r>
            <a:r>
              <a:rPr lang="ru-RU"/>
              <a:t>: молодое вино, виноградный сок : 28 (сок : 8)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648CF-2775-4D07-A87E-CD45B7EAE642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2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114800"/>
            <a:ext cx="9144000" cy="27432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92D050"/>
                </a:solidFill>
              </a:rPr>
              <a:t>«Алкоголь — наркотик, подрывающий здоровье населения», </a:t>
            </a:r>
            <a:r>
              <a:rPr lang="en-US" dirty="0" smtClean="0">
                <a:solidFill>
                  <a:srgbClr val="92D050"/>
                </a:solidFill>
              </a:rPr>
              <a:t>-</a:t>
            </a:r>
            <a:r>
              <a:rPr lang="ru-RU" dirty="0" smtClean="0">
                <a:solidFill>
                  <a:srgbClr val="92D050"/>
                </a:solidFill>
              </a:rPr>
              <a:t> выписка из решения Всемирной Организации Здравоохранения (ВОЗ) 1975 г.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954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Box 5"/>
          <p:cNvSpPr txBox="1">
            <a:spLocks noChangeArrowheads="1"/>
          </p:cNvSpPr>
          <p:nvPr/>
        </p:nvSpPr>
        <p:spPr bwMode="auto">
          <a:xfrm>
            <a:off x="0" y="4572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2800">
                <a:solidFill>
                  <a:srgbClr val="FFFF00"/>
                </a:solidFill>
              </a:rPr>
              <a:t>Медицина о вреде алкоголя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136037-5176-40E2-A7D6-0250FE96B799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78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14600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Алкоголь относится к наркотическим ядам.</a:t>
            </a:r>
            <a:br>
              <a:rPr lang="ru-RU" sz="2400" dirty="0" smtClean="0"/>
            </a:br>
            <a:r>
              <a:rPr lang="ru-RU" sz="2400" dirty="0" smtClean="0"/>
              <a:t>(Бакулев А.Н., Петров Ф.Н. Популярная медицинская энциклопедия. — М.: Государственное Научное Издательство "Советская энциклопедия", 1961. c.25.)</a:t>
            </a:r>
            <a:endParaRPr lang="ru-RU" sz="2400" dirty="0"/>
          </a:p>
        </p:txBody>
      </p:sp>
      <p:pic>
        <p:nvPicPr>
          <p:cNvPr id="430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552700"/>
            <a:ext cx="7620000" cy="40005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71A79-3E31-44A9-AE52-7CCEEA3E7B92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52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endParaRPr lang="ru-RU" sz="2800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ru-RU" sz="2800" dirty="0" smtClean="0"/>
              <a:t>  «Нет больше той любви, как если кто положит душу свою за друзей своих»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800" dirty="0" smtClean="0"/>
              <a:t>(Ин.15: 13).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800" dirty="0" smtClean="0"/>
              <a:t>   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800" dirty="0" smtClean="0"/>
              <a:t>   Проявлением такой любви может быть посильная помощь в отрезвлении нашего народа. Мы призываем каждого, как священника, так и мирянина, не оставаться в стороне и участвовать в деятельности </a:t>
            </a:r>
            <a:r>
              <a:rPr lang="ru-RU" sz="2800" dirty="0" err="1" smtClean="0"/>
              <a:t>Иоанно</a:t>
            </a:r>
            <a:r>
              <a:rPr lang="ru-RU" sz="2800" dirty="0" smtClean="0"/>
              <a:t>-Предтеченского братства «</a:t>
            </a:r>
            <a:r>
              <a:rPr lang="ru-RU" sz="2800" dirty="0" err="1" smtClean="0"/>
              <a:t>Трезвение</a:t>
            </a:r>
            <a:r>
              <a:rPr lang="ru-RU" sz="2800" dirty="0" smtClean="0"/>
              <a:t>» Русской Православной </a:t>
            </a:r>
            <a:r>
              <a:rPr lang="ru-RU" sz="2800" dirty="0"/>
              <a:t>Ц</a:t>
            </a:r>
            <a:r>
              <a:rPr lang="ru-RU" sz="2800" dirty="0" smtClean="0"/>
              <a:t>еркви.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7CA1D-F5A3-4344-B141-2FF84F1F2BB8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82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ru-RU" dirty="0" smtClean="0"/>
          </a:p>
          <a:p>
            <a:pPr algn="ctr">
              <a:buFont typeface="Wingdings" pitchFamily="2" charset="2"/>
              <a:buNone/>
              <a:defRPr/>
            </a:pPr>
            <a:endParaRPr lang="ru-RU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ru-RU" sz="4000" dirty="0" smtClean="0"/>
              <a:t>БЛАГОДАРИМ ЗА ВНИМАНИЕ</a:t>
            </a:r>
            <a:r>
              <a:rPr lang="en-US" sz="4000" dirty="0" smtClean="0"/>
              <a:t>!</a:t>
            </a:r>
            <a:endParaRPr lang="ru-RU" sz="4000" dirty="0" smtClean="0"/>
          </a:p>
          <a:p>
            <a:pPr algn="ctr">
              <a:buFont typeface="Wingdings" pitchFamily="2" charset="2"/>
              <a:buNone/>
              <a:defRPr/>
            </a:pPr>
            <a:endParaRPr lang="ru-RU" dirty="0" smtClean="0"/>
          </a:p>
          <a:p>
            <a:pPr algn="ctr">
              <a:buFont typeface="Wingdings" pitchFamily="2" charset="2"/>
              <a:buNone/>
              <a:defRPr/>
            </a:pPr>
            <a:endParaRPr lang="ru-RU" dirty="0" smtClean="0"/>
          </a:p>
          <a:p>
            <a:pPr algn="ctr">
              <a:buFont typeface="Wingdings" pitchFamily="2" charset="2"/>
              <a:buNone/>
              <a:defRPr/>
            </a:pPr>
            <a:endParaRPr lang="ru-RU" dirty="0" smtClean="0"/>
          </a:p>
          <a:p>
            <a:pPr algn="ctr">
              <a:buFont typeface="Wingdings" pitchFamily="2" charset="2"/>
              <a:buNone/>
              <a:defRPr/>
            </a:pPr>
            <a:endParaRPr lang="ru-RU" dirty="0" smtClean="0"/>
          </a:p>
          <a:p>
            <a:pPr algn="ctr">
              <a:buFont typeface="Wingdings" pitchFamily="2" charset="2"/>
              <a:buNone/>
              <a:defRPr/>
            </a:pPr>
            <a:endParaRPr lang="ru-RU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en-US" sz="5400" dirty="0" smtClean="0"/>
              <a:t>http://trezvenie.org</a:t>
            </a:r>
            <a:endParaRPr lang="ru-RU" sz="5400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11438"/>
            <a:ext cx="8999538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24CDD-F42F-490D-B7FE-069E491F634C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95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85750"/>
            <a:ext cx="33337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4071938" y="571500"/>
            <a:ext cx="47148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b="1" dirty="0" smtClean="0">
                <a:solidFill>
                  <a:srgbClr val="FF0000"/>
                </a:solidFill>
              </a:rPr>
              <a:t>Славян</a:t>
            </a:r>
            <a:r>
              <a:rPr lang="ru-RU" b="1" dirty="0" smtClean="0">
                <a:solidFill>
                  <a:srgbClr val="FF0000"/>
                </a:solidFill>
              </a:rPr>
              <a:t>ский </a:t>
            </a:r>
            <a:r>
              <a:rPr lang="ru-RU" b="1" dirty="0">
                <a:solidFill>
                  <a:srgbClr val="FF0000"/>
                </a:solidFill>
              </a:rPr>
              <a:t>Крест</a:t>
            </a:r>
          </a:p>
          <a:p>
            <a:pPr eaLnBrk="1" hangingPunct="1"/>
            <a:r>
              <a:rPr lang="ru-RU" dirty="0"/>
              <a:t>Процессы сокращения рождаемости и увеличения смертности в славянских по языку республиках СССР (Россия, Украина, Белоруссия) нарастали с конца 1950х годов и около 1991 года смертность стала превышать рождаемость.</a:t>
            </a:r>
          </a:p>
        </p:txBody>
      </p:sp>
      <p:pic>
        <p:nvPicPr>
          <p:cNvPr id="922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4143375"/>
            <a:ext cx="4953000" cy="228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5500688" y="2928938"/>
            <a:ext cx="357187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sz="1600"/>
              <a:t>   </a:t>
            </a:r>
            <a:r>
              <a:rPr lang="ru-RU" sz="1600" b="1">
                <a:solidFill>
                  <a:srgbClr val="FF0000"/>
                </a:solidFill>
              </a:rPr>
              <a:t>Трезвые миры </a:t>
            </a:r>
          </a:p>
          <a:p>
            <a:pPr eaLnBrk="1" hangingPunct="1"/>
            <a:r>
              <a:rPr lang="ru-RU" sz="1600"/>
              <a:t>Оказывается, большая часть населения планеты, а именно — две трети её жителей — живут трезво. Более 600 больших и малых народов мира не употребляют алкоголь, не курят и не применяют другие наркотики. По сведениям Международной академии трезвости в 41 государстве мира действует абсолютный сухой закон, а ещё в 40 странах — законы трезвости.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B83E0-077C-4285-BB39-2C40E7414B1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15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3540A-D8AC-43DC-A7D6-471C7F55FABA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846" y="0"/>
            <a:ext cx="4982307" cy="6858000"/>
          </a:xfrm>
        </p:spPr>
      </p:pic>
    </p:spTree>
    <p:extLst>
      <p:ext uri="{BB962C8B-B14F-4D97-AF65-F5344CB8AC3E}">
        <p14:creationId xmlns:p14="http://schemas.microsoft.com/office/powerpoint/2010/main" val="313731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004048" y="758309"/>
            <a:ext cx="41399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…Жизнь проводить благочестивую, </a:t>
            </a:r>
            <a:r>
              <a:rPr lang="ru-RU" sz="2400" b="1" u="sng" dirty="0" smtClean="0">
                <a:solidFill>
                  <a:srgbClr val="FFFF00"/>
                </a:solidFill>
              </a:rPr>
              <a:t>трезвенную</a:t>
            </a:r>
            <a:r>
              <a:rPr lang="ru-RU" sz="2400" dirty="0" smtClean="0"/>
              <a:t>, от суеты мирской устраненную, в духе смиренномудрия и кротости. Благим примером руководствовать других ко благочестию…</a:t>
            </a:r>
          </a:p>
          <a:p>
            <a:endParaRPr lang="ru-RU" sz="2400" dirty="0"/>
          </a:p>
          <a:p>
            <a:r>
              <a:rPr lang="ru-RU" sz="2400" dirty="0" smtClean="0"/>
              <a:t>…Залогом сему обещаю: начало вверенного мне служения отметить исключительно </a:t>
            </a:r>
            <a:r>
              <a:rPr lang="ru-RU" sz="2400" b="1" u="sng" dirty="0" err="1" smtClean="0">
                <a:solidFill>
                  <a:srgbClr val="FFFF00"/>
                </a:solidFill>
              </a:rPr>
              <a:t>трезвением</a:t>
            </a:r>
            <a:r>
              <a:rPr lang="ru-RU" sz="2400" dirty="0" smtClean="0"/>
              <a:t> и молитвой… </a:t>
            </a:r>
            <a:endParaRPr lang="ru-RU" sz="2400" dirty="0"/>
          </a:p>
        </p:txBody>
      </p:sp>
      <p:pic>
        <p:nvPicPr>
          <p:cNvPr id="1026" name="Picture 2" descr="D:\Братство Трезвение\Презентации трезвости\Присяга без фамилий\присяга ставленника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2" y="73334"/>
            <a:ext cx="4896612" cy="674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11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2040" y="1988840"/>
            <a:ext cx="4211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…Никаких зазорных поступков – </a:t>
            </a:r>
            <a:r>
              <a:rPr lang="ru-RU" sz="2400" b="1" u="sng" dirty="0" smtClean="0">
                <a:solidFill>
                  <a:srgbClr val="FFFF00"/>
                </a:solidFill>
              </a:rPr>
              <a:t>нетрезвости, картежной и других азартных игр, курения и тому подобных </a:t>
            </a:r>
            <a:r>
              <a:rPr lang="ru-RU" sz="2400" dirty="0" smtClean="0"/>
              <a:t>– допускать не буду…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D:\Братство Трезвение\Презентации трезвости\Присяга без фамилий\присяга ставленника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3334"/>
            <a:ext cx="4896612" cy="674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40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  <a:prstGeom prst="rect">
            <a:avLst/>
          </a:prstGeom>
        </p:spPr>
        <p:txBody>
          <a:bodyPr/>
          <a:lstStyle/>
          <a:p>
            <a:pPr marL="18288" indent="0">
              <a:buNone/>
            </a:pPr>
            <a:r>
              <a:rPr lang="ru-RU" dirty="0" smtClean="0"/>
              <a:t>     «И сказал Господь Аарону, говоря: вина и крепких напитков не пей ты и сыны твои с тобою, когда входите в скинию собрания, [или приступаете к жертвеннику,] чтобы не умереть. [Это] вечное постановление в роды ваши, чтобы вы могли отличать священное от </a:t>
            </a:r>
            <a:r>
              <a:rPr lang="ru-RU" dirty="0" err="1" smtClean="0"/>
              <a:t>несвященного</a:t>
            </a:r>
            <a:r>
              <a:rPr lang="ru-RU" dirty="0" smtClean="0"/>
              <a:t> и нечистое от чистого, и научать сынов </a:t>
            </a:r>
            <a:r>
              <a:rPr lang="ru-RU" dirty="0" err="1" smtClean="0"/>
              <a:t>Израилевых</a:t>
            </a:r>
            <a:r>
              <a:rPr lang="ru-RU" dirty="0" smtClean="0"/>
              <a:t> всем уставам, которые изрек им Господь чрез Моисея» (Лев.10:8-11)</a:t>
            </a:r>
          </a:p>
          <a:p>
            <a:pPr marL="18288" indent="0">
              <a:buNone/>
            </a:pPr>
            <a:endParaRPr lang="ru-RU" sz="1800" dirty="0" smtClean="0"/>
          </a:p>
          <a:p>
            <a:pPr marL="18288" indent="0">
              <a:buNone/>
            </a:pPr>
            <a:r>
              <a:rPr lang="ru-RU" sz="1800" dirty="0" smtClean="0"/>
              <a:t>Св. Дары хранятся на новозаветном жертвеннике - престоле. Священник может быть позван причастить умирающего человека в любое время суток. Прикасаясь в выпившем состоянии к престолу священник нарушает постановление Божие.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87840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67200" y="0"/>
            <a:ext cx="4876800" cy="6858000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000" dirty="0" smtClean="0"/>
              <a:t> </a:t>
            </a:r>
            <a:endParaRPr lang="en-US" sz="2000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92D050"/>
                </a:solidFill>
              </a:rPr>
              <a:t>   Обет </a:t>
            </a:r>
            <a:r>
              <a:rPr lang="ru-RU" sz="2000" dirty="0" err="1" smtClean="0">
                <a:solidFill>
                  <a:srgbClr val="92D050"/>
                </a:solidFill>
              </a:rPr>
              <a:t>назорейства</a:t>
            </a:r>
            <a:endParaRPr lang="ru-RU" sz="2000" dirty="0" smtClean="0">
              <a:solidFill>
                <a:srgbClr val="92D050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ru-RU" sz="20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000" i="1" dirty="0" smtClean="0">
                <a:latin typeface="Book Antiqua" pitchFamily="18" charset="0"/>
              </a:rPr>
              <a:t>             </a:t>
            </a:r>
            <a:r>
              <a:rPr lang="ru-RU" sz="2400" i="1" dirty="0" smtClean="0">
                <a:latin typeface="Book Antiqua" pitchFamily="18" charset="0"/>
              </a:rPr>
              <a:t>«И сказал Господь Моисею, говоря: объяви сынам </a:t>
            </a:r>
            <a:r>
              <a:rPr lang="ru-RU" sz="2400" i="1" dirty="0" err="1" smtClean="0">
                <a:latin typeface="Book Antiqua" pitchFamily="18" charset="0"/>
              </a:rPr>
              <a:t>Израилевым</a:t>
            </a:r>
            <a:r>
              <a:rPr lang="ru-RU" sz="2400" i="1" dirty="0" smtClean="0">
                <a:latin typeface="Book Antiqua" pitchFamily="18" charset="0"/>
              </a:rPr>
              <a:t> и скажи им: если мужчина или женщина решится дать обет </a:t>
            </a:r>
            <a:r>
              <a:rPr lang="ru-RU" sz="2400" i="1" dirty="0" err="1" smtClean="0">
                <a:latin typeface="Book Antiqua" pitchFamily="18" charset="0"/>
              </a:rPr>
              <a:t>назорейства</a:t>
            </a:r>
            <a:r>
              <a:rPr lang="ru-RU" sz="2400" i="1" dirty="0" smtClean="0">
                <a:latin typeface="Book Antiqua" pitchFamily="18" charset="0"/>
              </a:rPr>
              <a:t>, чтобы посвятить себя в </a:t>
            </a:r>
            <a:r>
              <a:rPr lang="ru-RU" sz="2400" i="1" dirty="0" err="1" smtClean="0">
                <a:latin typeface="Book Antiqua" pitchFamily="18" charset="0"/>
              </a:rPr>
              <a:t>назореи</a:t>
            </a:r>
            <a:r>
              <a:rPr lang="ru-RU" sz="2400" i="1" dirty="0" smtClean="0">
                <a:latin typeface="Book Antiqua" pitchFamily="18" charset="0"/>
              </a:rPr>
              <a:t> Господу, то он должен воздержаться от вина и [крепкого] напитка, и не должен употреблять ни уксусу из вина, ни уксусу из напитка, и ничего приготовленного из винограда не должен пить, и не должен есть ни сырых, ни сушеных виноградных ягод» (Чис.6:1-3)</a:t>
            </a:r>
            <a:endParaRPr lang="ru-RU" sz="2400" i="1" dirty="0">
              <a:latin typeface="Book Antiqu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5ABB42-C017-4E33-B80B-DAD2A424486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98525"/>
            <a:ext cx="3413125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72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81000"/>
            <a:ext cx="4648200" cy="66294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en-US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ru-RU" i="1" dirty="0" smtClean="0">
                <a:solidFill>
                  <a:srgbClr val="92D050"/>
                </a:solidFill>
                <a:latin typeface="+mj-lt"/>
              </a:rPr>
              <a:t>Род </a:t>
            </a:r>
            <a:r>
              <a:rPr lang="ru-RU" i="1" dirty="0" err="1" smtClean="0">
                <a:solidFill>
                  <a:srgbClr val="92D050"/>
                </a:solidFill>
                <a:latin typeface="+mj-lt"/>
              </a:rPr>
              <a:t>рехавитов</a:t>
            </a:r>
            <a:r>
              <a:rPr lang="en-US" i="1" dirty="0" smtClean="0">
                <a:latin typeface="Book Antiqua" pitchFamily="18" charset="0"/>
              </a:rPr>
              <a:t>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i="1" dirty="0" smtClean="0">
                <a:latin typeface="Book Antiqua" pitchFamily="18" charset="0"/>
              </a:rPr>
              <a:t> 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i="1" dirty="0" smtClean="0">
                <a:latin typeface="Book Antiqua" pitchFamily="18" charset="0"/>
              </a:rPr>
              <a:t>   </a:t>
            </a:r>
            <a:r>
              <a:rPr lang="ru-RU" i="1" dirty="0" smtClean="0">
                <a:latin typeface="Book Antiqua" pitchFamily="18" charset="0"/>
              </a:rPr>
              <a:t>«Но они сказали: мы вина не пьем; потому что </a:t>
            </a:r>
            <a:r>
              <a:rPr lang="ru-RU" i="1" dirty="0" err="1" smtClean="0">
                <a:latin typeface="Book Antiqua" pitchFamily="18" charset="0"/>
              </a:rPr>
              <a:t>Ионадав</a:t>
            </a:r>
            <a:r>
              <a:rPr lang="ru-RU" i="1" dirty="0" smtClean="0">
                <a:latin typeface="Book Antiqua" pitchFamily="18" charset="0"/>
              </a:rPr>
              <a:t>, сын </a:t>
            </a:r>
            <a:r>
              <a:rPr lang="ru-RU" i="1" dirty="0" err="1" smtClean="0">
                <a:latin typeface="Book Antiqua" pitchFamily="18" charset="0"/>
              </a:rPr>
              <a:t>Рехава</a:t>
            </a:r>
            <a:r>
              <a:rPr lang="ru-RU" i="1" dirty="0" smtClean="0">
                <a:latin typeface="Book Antiqua" pitchFamily="18" charset="0"/>
              </a:rPr>
              <a:t>, отец наш, дал нам заповедь, сказав: «не пейте вина ни вы, ни дети ваши, вовеки»» (Иер.35:6)</a:t>
            </a:r>
            <a:endParaRPr lang="ru-RU" i="1" dirty="0">
              <a:latin typeface="Book Antiqu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098E7-3D0B-4CB7-8840-21531967AA9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952500"/>
            <a:ext cx="424021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80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</TotalTime>
  <Words>1442</Words>
  <Application>Microsoft Office PowerPoint</Application>
  <PresentationFormat>Экран (4:3)</PresentationFormat>
  <Paragraphs>115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Разрез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Типикон (Устав):Глава 35. Разсуждение о ястии и питии, </vt:lpstr>
      <vt:lpstr>Стоглавый собор РПЦ (16 век) гл. 52:</vt:lpstr>
      <vt:lpstr>Указ Святейшего Синода 1858 г.</vt:lpstr>
      <vt:lpstr>Определение Святейшего Синода 1889 г.</vt:lpstr>
      <vt:lpstr>По указу Святейшего Синода:</vt:lpstr>
      <vt:lpstr>Презентация PowerPoint</vt:lpstr>
      <vt:lpstr>Священномученик Владимир (Богоявленский) 1848 – 1918 гг. </vt:lpstr>
      <vt:lpstr>Презентация PowerPoint</vt:lpstr>
      <vt:lpstr>Вывод:  </vt:lpstr>
      <vt:lpstr>Презентация PowerPoint</vt:lpstr>
      <vt:lpstr>Презентация PowerPoint</vt:lpstr>
      <vt:lpstr>Презентация PowerPoint</vt:lpstr>
      <vt:lpstr>Алкоголь относится к наркотическим ядам. (Бакулев А.Н., Петров Ф.Н. Популярная медицинская энциклопедия. — М.: Государственное Научное Издательство "Советская энциклопедия", 1961. c.25.)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20</cp:revision>
  <dcterms:modified xsi:type="dcterms:W3CDTF">2012-07-12T19:39:56Z</dcterms:modified>
</cp:coreProperties>
</file>