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9" r:id="rId4"/>
    <p:sldId id="268" r:id="rId5"/>
    <p:sldId id="257" r:id="rId6"/>
    <p:sldId id="278" r:id="rId7"/>
    <p:sldId id="285" r:id="rId8"/>
    <p:sldId id="309" r:id="rId9"/>
    <p:sldId id="260" r:id="rId10"/>
    <p:sldId id="313" r:id="rId11"/>
    <p:sldId id="279" r:id="rId12"/>
    <p:sldId id="298" r:id="rId13"/>
    <p:sldId id="284" r:id="rId14"/>
    <p:sldId id="280" r:id="rId15"/>
    <p:sldId id="310" r:id="rId16"/>
    <p:sldId id="282" r:id="rId17"/>
    <p:sldId id="290" r:id="rId18"/>
    <p:sldId id="274" r:id="rId19"/>
    <p:sldId id="286" r:id="rId20"/>
    <p:sldId id="314" r:id="rId21"/>
    <p:sldId id="262" r:id="rId22"/>
    <p:sldId id="266" r:id="rId23"/>
    <p:sldId id="304" r:id="rId24"/>
    <p:sldId id="315" r:id="rId25"/>
    <p:sldId id="316" r:id="rId26"/>
    <p:sldId id="270" r:id="rId27"/>
    <p:sldId id="288" r:id="rId28"/>
    <p:sldId id="308" r:id="rId29"/>
    <p:sldId id="271" r:id="rId30"/>
    <p:sldId id="296" r:id="rId31"/>
    <p:sldId id="312" r:id="rId32"/>
    <p:sldId id="297" r:id="rId33"/>
    <p:sldId id="30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36" autoAdjust="0"/>
  </p:normalViewPr>
  <p:slideViewPr>
    <p:cSldViewPr>
      <p:cViewPr>
        <p:scale>
          <a:sx n="34" d="100"/>
          <a:sy n="34" d="100"/>
        </p:scale>
        <p:origin x="-538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00604-1547-4DF0-BE7C-80D497E7D206}" type="datetimeFigureOut">
              <a:rPr lang="ru-RU" smtClean="0"/>
              <a:t>09.11.2012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BE2C-E0A2-4ADE-8B02-8E6BD454A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07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00604-1547-4DF0-BE7C-80D497E7D206}" type="datetimeFigureOut">
              <a:rPr lang="ru-RU" smtClean="0"/>
              <a:t>09.11.2012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BE2C-E0A2-4ADE-8B02-8E6BD454A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857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00604-1547-4DF0-BE7C-80D497E7D206}" type="datetimeFigureOut">
              <a:rPr lang="ru-RU" smtClean="0"/>
              <a:t>09.11.2012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BE2C-E0A2-4ADE-8B02-8E6BD454A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373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00604-1547-4DF0-BE7C-80D497E7D206}" type="datetimeFigureOut">
              <a:rPr lang="ru-RU" smtClean="0"/>
              <a:t>09.11.2012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BE2C-E0A2-4ADE-8B02-8E6BD454A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38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00604-1547-4DF0-BE7C-80D497E7D206}" type="datetimeFigureOut">
              <a:rPr lang="ru-RU" smtClean="0"/>
              <a:t>09.11.2012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BE2C-E0A2-4ADE-8B02-8E6BD454A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244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00604-1547-4DF0-BE7C-80D497E7D206}" type="datetimeFigureOut">
              <a:rPr lang="ru-RU" smtClean="0"/>
              <a:t>09.11.2012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BE2C-E0A2-4ADE-8B02-8E6BD454A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869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00604-1547-4DF0-BE7C-80D497E7D206}" type="datetimeFigureOut">
              <a:rPr lang="ru-RU" smtClean="0"/>
              <a:t>09.11.2012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BE2C-E0A2-4ADE-8B02-8E6BD454A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565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00604-1547-4DF0-BE7C-80D497E7D206}" type="datetimeFigureOut">
              <a:rPr lang="ru-RU" smtClean="0"/>
              <a:t>09.11.2012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BE2C-E0A2-4ADE-8B02-8E6BD454A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52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00604-1547-4DF0-BE7C-80D497E7D206}" type="datetimeFigureOut">
              <a:rPr lang="ru-RU" smtClean="0"/>
              <a:t>09.11.2012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BE2C-E0A2-4ADE-8B02-8E6BD454A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788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00604-1547-4DF0-BE7C-80D497E7D206}" type="datetimeFigureOut">
              <a:rPr lang="ru-RU" smtClean="0"/>
              <a:t>09.11.2012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BE2C-E0A2-4ADE-8B02-8E6BD454A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9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00604-1547-4DF0-BE7C-80D497E7D206}" type="datetimeFigureOut">
              <a:rPr lang="ru-RU" smtClean="0"/>
              <a:t>09.11.2012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BE2C-E0A2-4ADE-8B02-8E6BD454A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56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00604-1547-4DF0-BE7C-80D497E7D206}" type="datetimeFigureOut">
              <a:rPr lang="ru-RU" smtClean="0"/>
              <a:t>09.11.2012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0BE2C-E0A2-4ADE-8B02-8E6BD454A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64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"/>
            <a:ext cx="8784976" cy="164585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Церковно-славянский язык – </a:t>
            </a:r>
            <a:br>
              <a:rPr lang="ru-RU" dirty="0" smtClean="0"/>
            </a:br>
            <a:r>
              <a:rPr lang="ru-RU" dirty="0" smtClean="0"/>
              <a:t>живой язык </a:t>
            </a:r>
            <a:r>
              <a:rPr lang="ru-RU" dirty="0" smtClean="0"/>
              <a:t>разговора человека  </a:t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 smtClean="0"/>
              <a:t>Богом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45858"/>
            <a:ext cx="7848872" cy="521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29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4211960" cy="658336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 По </a:t>
            </a:r>
            <a:r>
              <a:rPr lang="ru-RU" sz="3600" dirty="0" smtClean="0"/>
              <a:t>чуду </a:t>
            </a:r>
            <a:r>
              <a:rPr lang="ru-RU" sz="3600" dirty="0" smtClean="0"/>
              <a:t>Божьему и великими трудами </a:t>
            </a:r>
            <a:r>
              <a:rPr lang="ru-RU" sz="3600" dirty="0" err="1" smtClean="0"/>
              <a:t>солунские</a:t>
            </a:r>
            <a:r>
              <a:rPr lang="ru-RU" sz="3600" dirty="0" smtClean="0"/>
              <a:t> братья создали славянскую азбуку, перевели Священное Писание и многие богослужебные книги</a:t>
            </a:r>
            <a:r>
              <a:rPr lang="ru-RU" sz="3600" dirty="0" smtClean="0"/>
              <a:t>, </a:t>
            </a:r>
            <a:r>
              <a:rPr lang="ru-RU" sz="3600" dirty="0" smtClean="0"/>
              <a:t>научили славян чтению и </a:t>
            </a:r>
            <a:r>
              <a:rPr lang="ru-RU" sz="3600" dirty="0" smtClean="0"/>
              <a:t>письму.</a:t>
            </a:r>
            <a:endParaRPr lang="ru-RU" sz="36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5"/>
            <a:ext cx="4788024" cy="685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73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96989" y="0"/>
            <a:ext cx="3147011" cy="685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smtClean="0"/>
              <a:t>Пройдя </a:t>
            </a:r>
            <a:r>
              <a:rPr lang="ru-RU" dirty="0" smtClean="0"/>
              <a:t>по </a:t>
            </a:r>
            <a:r>
              <a:rPr lang="ru-RU" dirty="0" smtClean="0"/>
              <a:t>всем славянским странам, </a:t>
            </a:r>
            <a:r>
              <a:rPr lang="ru-RU" dirty="0" smtClean="0"/>
              <a:t>побывав</a:t>
            </a:r>
            <a:r>
              <a:rPr lang="ru-RU" dirty="0" smtClean="0"/>
              <a:t> </a:t>
            </a:r>
            <a:r>
              <a:rPr lang="ru-RU" dirty="0" smtClean="0"/>
              <a:t>в </a:t>
            </a:r>
            <a:r>
              <a:rPr lang="ru-RU" dirty="0" smtClean="0"/>
              <a:t>Херсонесе, они </a:t>
            </a:r>
            <a:r>
              <a:rPr lang="ru-RU" dirty="0" smtClean="0"/>
              <a:t>возвратились в Рим. </a:t>
            </a:r>
          </a:p>
          <a:p>
            <a:pPr marL="0" indent="0">
              <a:buNone/>
            </a:pPr>
            <a:r>
              <a:rPr lang="ru-RU" dirty="0" smtClean="0"/>
              <a:t>Через много лет ученики праведных братьев принесли на Русь </a:t>
            </a:r>
            <a:r>
              <a:rPr lang="ru-RU" dirty="0" smtClean="0"/>
              <a:t>книги, написанные для всех  понятным языком, с неискаженными знаниями </a:t>
            </a:r>
            <a:r>
              <a:rPr lang="ru-RU" dirty="0" smtClean="0"/>
              <a:t>о христианской </a:t>
            </a:r>
            <a:r>
              <a:rPr lang="ru-RU" dirty="0" smtClean="0"/>
              <a:t>вере.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9" y="278446"/>
            <a:ext cx="5838516" cy="657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63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2"/>
            <a:ext cx="9119997" cy="683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22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1934" cy="685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1934" y="0"/>
            <a:ext cx="4472066" cy="68521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/>
              <a:t>В честь одного из своих создателей церковнославянская азбука стала называться кириллицей, а за великие просветительские труды Церковь причислила братьев к лику святых равноапостольных.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2295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9859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День памяти святых </a:t>
            </a:r>
            <a:r>
              <a:rPr lang="ru-RU" dirty="0" smtClean="0"/>
              <a:t>братьев - </a:t>
            </a:r>
            <a:r>
              <a:rPr lang="ru-RU" dirty="0" smtClean="0"/>
              <a:t>учителей словенских Кирилла и Мефодия празднуется  24 мая.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84984"/>
            <a:ext cx="2243137" cy="292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582" y="2260575"/>
            <a:ext cx="3716163" cy="45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575"/>
            <a:ext cx="3203848" cy="473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79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Буквы в церковно-славянской азбуке имеют названия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1542" y="1600200"/>
            <a:ext cx="6100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49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5619750" cy="595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0"/>
            <a:ext cx="3779912" cy="6858000"/>
          </a:xfrm>
        </p:spPr>
        <p:txBody>
          <a:bodyPr>
            <a:normAutofit fontScale="92500"/>
          </a:bodyPr>
          <a:lstStyle/>
          <a:p>
            <a:pPr algn="ctr"/>
            <a:endParaRPr lang="ru-RU" sz="4400" dirty="0" smtClean="0"/>
          </a:p>
          <a:p>
            <a:pPr marL="0" indent="0" algn="ctr">
              <a:buNone/>
            </a:pPr>
            <a:r>
              <a:rPr lang="ru-RU" sz="4400" dirty="0" smtClean="0"/>
              <a:t>Порядок букв ц</a:t>
            </a:r>
            <a:r>
              <a:rPr lang="ru-RU" sz="4400" dirty="0" smtClean="0"/>
              <a:t>ерковно-славянского алфавита </a:t>
            </a:r>
            <a:r>
              <a:rPr lang="ru-RU" sz="4400" dirty="0" smtClean="0"/>
              <a:t>часто служил основой для написания поэтических произведений и молитв.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9398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6125" y="7573"/>
            <a:ext cx="4743817" cy="548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3"/>
            <a:ext cx="4376125" cy="689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22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3824" y="0"/>
            <a:ext cx="3470176" cy="6858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Азбучные молитвы, в которых начало каждой строчки следует буквам кирилловского алфавита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" y="188640"/>
            <a:ext cx="5652120" cy="628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53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1"/>
            <a:ext cx="8784977" cy="24682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Раскрашивались книги только тогда, когда полностью были </a:t>
            </a:r>
            <a:r>
              <a:rPr lang="ru-RU" dirty="0" smtClean="0"/>
              <a:t>написаны. </a:t>
            </a:r>
            <a:br>
              <a:rPr lang="ru-RU" dirty="0" smtClean="0"/>
            </a:br>
            <a:r>
              <a:rPr lang="ru-RU" dirty="0" smtClean="0"/>
              <a:t>Они</a:t>
            </a:r>
            <a:r>
              <a:rPr lang="ru-RU" dirty="0" smtClean="0"/>
              <a:t> назывались </a:t>
            </a:r>
            <a:r>
              <a:rPr lang="ru-RU" dirty="0" smtClean="0"/>
              <a:t>лицевыми.</a:t>
            </a: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1489"/>
            <a:ext cx="3089028" cy="4335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588" y="2492896"/>
            <a:ext cx="3100625" cy="437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024" y="2468205"/>
            <a:ext cx="3069519" cy="4335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8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50"/>
            <a:ext cx="9117180" cy="685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11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252028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Даже скромная книга всегда нарядно украшалась. Заглавные буквы выписывались ярко-красной краской (киноварью), а неполные строки заполнялись орнаментами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0406" y="2599841"/>
            <a:ext cx="4218798" cy="296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9841"/>
            <a:ext cx="3421410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92" y="4364037"/>
            <a:ext cx="476091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38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6473" y="-32723"/>
            <a:ext cx="4890595" cy="68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7" y="-32724"/>
            <a:ext cx="4323143" cy="68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82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dirty="0" smtClean="0"/>
              <a:t>Буквицы заставные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365"/>
            <a:ext cx="7102837" cy="580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41" y="2651125"/>
            <a:ext cx="28829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96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76872"/>
          </a:xfrm>
        </p:spPr>
        <p:txBody>
          <a:bodyPr>
            <a:noAutofit/>
          </a:bodyPr>
          <a:lstStyle/>
          <a:p>
            <a:r>
              <a:rPr lang="ru-RU" sz="3200" dirty="0" smtClean="0"/>
              <a:t>Буквицы украшались изображениями растений и животных: льва, лошади, рыси. Часто рисовали птиц –традиционный образ человеческой души.</a:t>
            </a:r>
            <a:endParaRPr lang="ru-RU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2807" y="2060847"/>
            <a:ext cx="3931193" cy="479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60847"/>
            <a:ext cx="4823581" cy="479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34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7546"/>
            <a:ext cx="8892480" cy="2893100"/>
          </a:xfrm>
        </p:spPr>
        <p:txBody>
          <a:bodyPr wrap="square">
            <a:spAutoFit/>
          </a:bodyPr>
          <a:lstStyle/>
          <a:p>
            <a:r>
              <a:rPr lang="ru-RU" sz="2600" dirty="0" smtClean="0"/>
              <a:t>Церковнославянский язык – язык книжный, на нем не говорят, а только читают ли поют. Слова при этом произносят по особым правилам, которые нужно знать и помнить.</a:t>
            </a:r>
            <a:br>
              <a:rPr lang="ru-RU" sz="2600" dirty="0" smtClean="0"/>
            </a:br>
            <a:r>
              <a:rPr lang="ru-RU" sz="2600" dirty="0" smtClean="0"/>
              <a:t>1.Читать нужно благоговейно и неспешно, произносить слова отчетливо и внятно.</a:t>
            </a:r>
            <a:br>
              <a:rPr lang="ru-RU" sz="2600" dirty="0" smtClean="0"/>
            </a:br>
            <a:r>
              <a:rPr lang="ru-RU" sz="2600" dirty="0" smtClean="0"/>
              <a:t>2.Слова читать так, как написаны (жены, а не жёны; теплый а не тёплый; отец, а не </a:t>
            </a:r>
            <a:r>
              <a:rPr lang="ru-RU" sz="2600" dirty="0" err="1" smtClean="0"/>
              <a:t>атец</a:t>
            </a:r>
            <a:r>
              <a:rPr lang="ru-RU" sz="2600" dirty="0" smtClean="0"/>
              <a:t>; </a:t>
            </a:r>
            <a:r>
              <a:rPr lang="ru-RU" sz="2600" dirty="0" err="1" smtClean="0"/>
              <a:t>святаго</a:t>
            </a:r>
            <a:r>
              <a:rPr lang="ru-RU" sz="2600" dirty="0" smtClean="0"/>
              <a:t>, а не </a:t>
            </a:r>
            <a:r>
              <a:rPr lang="ru-RU" sz="2600" dirty="0" err="1" smtClean="0"/>
              <a:t>святово</a:t>
            </a:r>
            <a:r>
              <a:rPr lang="ru-RU" sz="2600" dirty="0" smtClean="0"/>
              <a:t>)</a:t>
            </a:r>
            <a:endParaRPr lang="ru-RU" sz="26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8" y="3184264"/>
            <a:ext cx="5179079" cy="369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21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21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 </a:t>
            </a:r>
            <a:r>
              <a:rPr lang="ru-RU" dirty="0" err="1" smtClean="0"/>
              <a:t>седмь</a:t>
            </a:r>
            <a:r>
              <a:rPr lang="ru-RU" dirty="0" smtClean="0"/>
              <a:t> </a:t>
            </a:r>
            <a:r>
              <a:rPr lang="ru-RU" dirty="0" smtClean="0"/>
              <a:t>лет - </a:t>
            </a:r>
            <a:r>
              <a:rPr lang="ru-RU" dirty="0" smtClean="0"/>
              <a:t>младенец.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До </a:t>
            </a:r>
            <a:r>
              <a:rPr lang="ru-RU" dirty="0" smtClean="0"/>
              <a:t>2 седмиц лет </a:t>
            </a:r>
            <a:r>
              <a:rPr lang="ru-RU" dirty="0" smtClean="0"/>
              <a:t>- </a:t>
            </a:r>
            <a:r>
              <a:rPr lang="ru-RU" dirty="0" err="1" smtClean="0"/>
              <a:t>отроча</a:t>
            </a:r>
            <a:r>
              <a:rPr lang="ru-RU" dirty="0" smtClean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До </a:t>
            </a:r>
            <a:r>
              <a:rPr lang="ru-RU" dirty="0" smtClean="0"/>
              <a:t>3 седмиц лет </a:t>
            </a:r>
            <a:r>
              <a:rPr lang="ru-RU" dirty="0" smtClean="0"/>
              <a:t>- отрок</a:t>
            </a:r>
            <a:r>
              <a:rPr lang="ru-RU" dirty="0" smtClean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До </a:t>
            </a:r>
            <a:r>
              <a:rPr lang="ru-RU" dirty="0" smtClean="0"/>
              <a:t>4 седмиц </a:t>
            </a:r>
            <a:r>
              <a:rPr lang="ru-RU" dirty="0" smtClean="0"/>
              <a:t>лет -  </a:t>
            </a:r>
            <a:r>
              <a:rPr lang="ru-RU" dirty="0" smtClean="0"/>
              <a:t>юноша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/>
              <a:t>До </a:t>
            </a:r>
            <a:r>
              <a:rPr lang="ru-RU" dirty="0" smtClean="0"/>
              <a:t>8 седмиц лет - муж. </a:t>
            </a:r>
            <a:br>
              <a:rPr lang="ru-RU" dirty="0" smtClean="0"/>
            </a:br>
            <a:r>
              <a:rPr lang="ru-RU" dirty="0" smtClean="0"/>
              <a:t>И оттоле - старец.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2" y="4221087"/>
            <a:ext cx="9119937" cy="26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91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91"/>
            <a:ext cx="4860032" cy="692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717" y="25591"/>
            <a:ext cx="4957961" cy="682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65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11183"/>
            <a:ext cx="2771800" cy="384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50"/>
            <a:ext cx="4956431" cy="700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3885775"/>
            <a:ext cx="423862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23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03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5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1"/>
            <a:ext cx="4499992" cy="337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012"/>
            <a:ext cx="4644008" cy="696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448" y="3212976"/>
            <a:ext cx="5510835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80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720" y="0"/>
            <a:ext cx="3345280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" y="0"/>
            <a:ext cx="4857917" cy="503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76" y="2564904"/>
            <a:ext cx="4396923" cy="430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" y="5028888"/>
            <a:ext cx="3191794" cy="187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671"/>
            <a:ext cx="1548916" cy="226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52" y="3037330"/>
            <a:ext cx="26955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227" y="3531039"/>
            <a:ext cx="238125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016"/>
            <a:ext cx="3598974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25" y="19397"/>
            <a:ext cx="2914675" cy="350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74" y="-27697"/>
            <a:ext cx="2620963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58" y="4560877"/>
            <a:ext cx="3497499" cy="232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36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Что потерял русский язык?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5886" y="1863520"/>
            <a:ext cx="5572227" cy="399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484784"/>
            <a:ext cx="29146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02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46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Поговорки, связанные с названием букв церковно-славянской азбуки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509" y="1253348"/>
            <a:ext cx="4286250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78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2254" y="3215110"/>
            <a:ext cx="4705230" cy="352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9" y="1"/>
            <a:ext cx="4129315" cy="309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72800"/>
            <a:ext cx="50180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8" y="3096987"/>
            <a:ext cx="4131192" cy="376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90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254" y="2332037"/>
            <a:ext cx="346973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56360"/>
            <a:ext cx="4287068" cy="590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041" y="39229"/>
            <a:ext cx="4105604" cy="396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8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79"/>
            <a:ext cx="5292080" cy="686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5" y="4047810"/>
            <a:ext cx="248602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3672408" cy="312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772" y="-238962"/>
            <a:ext cx="23526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983" y="2521193"/>
            <a:ext cx="2843808" cy="433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83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56" y="116632"/>
            <a:ext cx="9145756" cy="1602604"/>
          </a:xfrm>
        </p:spPr>
        <p:txBody>
          <a:bodyPr>
            <a:noAutofit/>
          </a:bodyPr>
          <a:lstStyle/>
          <a:p>
            <a:r>
              <a:rPr lang="ru-RU" sz="3600" dirty="0" smtClean="0"/>
              <a:t>Первая азбука была создана Кириллом и Мефодием более тысячи лет назад, когда многие славяне уже приняли </a:t>
            </a:r>
            <a:r>
              <a:rPr lang="ru-RU" sz="3600" dirty="0" smtClean="0"/>
              <a:t>христианство.</a:t>
            </a:r>
            <a:endParaRPr lang="ru-RU" sz="3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19236"/>
            <a:ext cx="7488832" cy="512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33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25464" y="0"/>
            <a:ext cx="3518536" cy="710140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Оба брата происходили из знатной семьи царского военачальника из города </a:t>
            </a:r>
            <a:r>
              <a:rPr lang="ru-RU" dirty="0" err="1" smtClean="0"/>
              <a:t>Солуни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dirty="0" smtClean="0"/>
              <a:t>Там проживало </a:t>
            </a:r>
            <a:r>
              <a:rPr lang="ru-RU" dirty="0" smtClean="0"/>
              <a:t>много </a:t>
            </a:r>
            <a:r>
              <a:rPr lang="ru-RU" dirty="0" smtClean="0"/>
              <a:t>славян</a:t>
            </a:r>
            <a:r>
              <a:rPr lang="ru-RU" dirty="0"/>
              <a:t> </a:t>
            </a:r>
            <a:r>
              <a:rPr lang="ru-RU" dirty="0" smtClean="0"/>
              <a:t>и</a:t>
            </a:r>
            <a:r>
              <a:rPr lang="ru-RU" dirty="0" smtClean="0"/>
              <a:t> славянская </a:t>
            </a:r>
            <a:r>
              <a:rPr lang="ru-RU" dirty="0" smtClean="0"/>
              <a:t>речь была всем знакома.</a:t>
            </a:r>
            <a:endParaRPr lang="ru-RU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9" y="332656"/>
            <a:ext cx="5705829" cy="595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23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60648"/>
            <a:ext cx="3888432" cy="640871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Датой создания </a:t>
            </a:r>
            <a:r>
              <a:rPr lang="ru-RU" sz="3600" dirty="0" smtClean="0"/>
              <a:t>славянской азбуки Кириллом </a:t>
            </a:r>
            <a:r>
              <a:rPr lang="ru-RU" sz="3600" dirty="0" smtClean="0"/>
              <a:t>и </a:t>
            </a:r>
            <a:r>
              <a:rPr lang="ru-RU" sz="3600" dirty="0" smtClean="0"/>
              <a:t>Мефодием, а также </a:t>
            </a:r>
            <a:r>
              <a:rPr lang="ru-RU" sz="3600" dirty="0" smtClean="0"/>
              <a:t>первых </a:t>
            </a:r>
            <a:r>
              <a:rPr lang="ru-RU" sz="3600" dirty="0" smtClean="0"/>
              <a:t>переводов  ими богослужебных книг с латинского языка считается </a:t>
            </a:r>
            <a:r>
              <a:rPr lang="ru-RU" sz="3600" dirty="0" smtClean="0"/>
              <a:t>863 </a:t>
            </a:r>
            <a:r>
              <a:rPr lang="ru-RU" sz="3600" dirty="0" smtClean="0"/>
              <a:t>год. В Моравию из Византии они  прибыли  </a:t>
            </a:r>
            <a:r>
              <a:rPr lang="ru-RU" sz="3600" dirty="0" smtClean="0"/>
              <a:t>уже </a:t>
            </a:r>
            <a:r>
              <a:rPr lang="ru-RU" sz="3600" dirty="0" smtClean="0"/>
              <a:t>с готовыми книгами. </a:t>
            </a:r>
            <a:endParaRPr lang="ru-RU" sz="36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" y="-56577"/>
            <a:ext cx="4842140" cy="691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98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9749" y="-8176"/>
            <a:ext cx="4094251" cy="6866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У братьев было много противников среди </a:t>
            </a:r>
            <a:r>
              <a:rPr lang="ru-RU" dirty="0" err="1" smtClean="0"/>
              <a:t>триязычников</a:t>
            </a:r>
            <a:r>
              <a:rPr lang="ru-RU" dirty="0" smtClean="0"/>
              <a:t>, считавших возможным использование в церкви только трех языков: латинского, греческого и древнееврейского.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" y="-8176"/>
            <a:ext cx="5035196" cy="686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54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</TotalTime>
  <Words>345</Words>
  <Application>Microsoft Office PowerPoint</Application>
  <PresentationFormat>Экран (4:3)</PresentationFormat>
  <Paragraphs>23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Церковно-славянский язык –  живой язык разговора человека   с Богом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Первая азбука была создана Кириллом и Мефодием более тысячи лет назад, когда многие славяне уже приняли христианство.</vt:lpstr>
      <vt:lpstr>Презентация PowerPoint</vt:lpstr>
      <vt:lpstr>Датой создания славянской азбуки Кириллом и Мефодием, а также первых переводов  ими богослужебных книг с латинского языка считается 863 год. В Моравию из Византии они  прибыли  уже с готовыми книгами. </vt:lpstr>
      <vt:lpstr>Презентация PowerPoint</vt:lpstr>
      <vt:lpstr> По чуду Божьему и великими трудами солунские братья создали славянскую азбуку, перевели Священное Писание и многие богослужебные книги, научили славян чтению и письму.</vt:lpstr>
      <vt:lpstr>Презентация PowerPoint</vt:lpstr>
      <vt:lpstr>Презентация PowerPoint</vt:lpstr>
      <vt:lpstr>Презентация PowerPoint</vt:lpstr>
      <vt:lpstr>День памяти святых братьев - учителей словенских Кирилла и Мефодия празднуется  24 мая.</vt:lpstr>
      <vt:lpstr>Буквы в церковно-славянской азбуке имеют названия</vt:lpstr>
      <vt:lpstr>Презентация PowerPoint</vt:lpstr>
      <vt:lpstr>Презентация PowerPoint</vt:lpstr>
      <vt:lpstr>Презентация PowerPoint</vt:lpstr>
      <vt:lpstr>Раскрашивались книги только тогда, когда полностью были написаны.  Они назывались лицевыми.</vt:lpstr>
      <vt:lpstr>Даже скромная книга всегда нарядно украшалась. Заглавные буквы выписывались ярко-красной краской (киноварью), а неполные строки заполнялись орнаментами.</vt:lpstr>
      <vt:lpstr>Презентация PowerPoint</vt:lpstr>
      <vt:lpstr>Буквицы заставные</vt:lpstr>
      <vt:lpstr>Буквицы украшались изображениями растений и животных: льва, лошади, рыси. Часто рисовали птиц –традиционный образ человеческой души.</vt:lpstr>
      <vt:lpstr>Церковнославянский язык – язык книжный, на нем не говорят, а только читают ли поют. Слова при этом произносят по особым правилам, которые нужно знать и помнить. 1.Читать нужно благоговейно и неспешно, произносить слова отчетливо и внятно. 2.Слова читать так, как написаны (жены, а не жёны; теплый а не тёплый; отец, а не атец; святаго, а не святово)</vt:lpstr>
      <vt:lpstr>До седмь лет - младенец.  До 2 седмиц лет - отроча.  До 3 седмиц лет - отрок.  До 4 седмиц лет -  юноша.  До 8 седмиц лет - муж.  И оттоле - старец.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потерял русский язык?</vt:lpstr>
      <vt:lpstr>Поговорки, связанные с названием букв церковно-славянской азбуки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Церковно-славянский язык</dc:title>
  <dc:creator>1</dc:creator>
  <cp:lastModifiedBy>User</cp:lastModifiedBy>
  <cp:revision>49</cp:revision>
  <dcterms:created xsi:type="dcterms:W3CDTF">2012-11-08T08:11:57Z</dcterms:created>
  <dcterms:modified xsi:type="dcterms:W3CDTF">2012-11-09T20:22:19Z</dcterms:modified>
</cp:coreProperties>
</file>