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0"/>
  </p:notesMasterIdLst>
  <p:sldIdLst>
    <p:sldId id="256" r:id="rId2"/>
    <p:sldId id="269" r:id="rId3"/>
    <p:sldId id="257" r:id="rId4"/>
    <p:sldId id="258" r:id="rId5"/>
    <p:sldId id="259" r:id="rId6"/>
    <p:sldId id="260" r:id="rId7"/>
    <p:sldId id="261" r:id="rId8"/>
    <p:sldId id="262" r:id="rId9"/>
    <p:sldId id="272" r:id="rId10"/>
    <p:sldId id="263" r:id="rId11"/>
    <p:sldId id="264" r:id="rId12"/>
    <p:sldId id="266" r:id="rId13"/>
    <p:sldId id="267" r:id="rId14"/>
    <p:sldId id="268" r:id="rId15"/>
    <p:sldId id="273" r:id="rId16"/>
    <p:sldId id="274" r:id="rId17"/>
    <p:sldId id="275" r:id="rId18"/>
    <p:sldId id="276" r:id="rId19"/>
  </p:sldIdLst>
  <p:sldSz cx="9144000" cy="6858000" type="screen4x3"/>
  <p:notesSz cx="6858000" cy="9144000"/>
  <p:photoAlbum/>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56" autoAdjust="0"/>
    <p:restoredTop sz="92115" autoAdjust="0"/>
  </p:normalViewPr>
  <p:slideViewPr>
    <p:cSldViewPr>
      <p:cViewPr varScale="1">
        <p:scale>
          <a:sx n="51" d="100"/>
          <a:sy n="51" d="100"/>
        </p:scale>
        <p:origin x="264" y="48"/>
      </p:cViewPr>
      <p:guideLst>
        <p:guide orient="horz" pos="2160"/>
        <p:guide pos="2880"/>
      </p:guideLst>
    </p:cSldViewPr>
  </p:slideViewPr>
  <p:notesTextViewPr>
    <p:cViewPr>
      <p:scale>
        <a:sx n="1" d="1"/>
        <a:sy n="1" d="1"/>
      </p:scale>
      <p:origin x="0" y="0"/>
    </p:cViewPr>
  </p:notesTextViewPr>
  <p:sorterViewPr>
    <p:cViewPr>
      <p:scale>
        <a:sx n="100" d="100"/>
        <a:sy n="100" d="100"/>
      </p:scale>
      <p:origin x="0" y="-164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868586-D26F-43AA-A04C-F41F903FDBEF}" type="datetimeFigureOut">
              <a:rPr lang="ru-RU" smtClean="0"/>
              <a:pPr/>
              <a:t>08.04.2014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6A4AFE-324F-4A17-810E-A5DEE4075DF5}" type="slidenum">
              <a:rPr lang="ru-RU" smtClean="0"/>
              <a:pPr/>
              <a:t>‹#›</a:t>
            </a:fld>
            <a:endParaRPr lang="ru-RU"/>
          </a:p>
        </p:txBody>
      </p:sp>
    </p:spTree>
    <p:extLst>
      <p:ext uri="{BB962C8B-B14F-4D97-AF65-F5344CB8AC3E}">
        <p14:creationId xmlns:p14="http://schemas.microsoft.com/office/powerpoint/2010/main" val="2724985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205E180C-6A54-44B5-9C94-4E083CAC0BD6}" type="datetimeFigureOut">
              <a:rPr lang="ru-RU" smtClean="0"/>
              <a:pPr/>
              <a:t>08.04.2014</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FAA49E29-BC64-4915-A83D-1D274D514B5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spd="slow">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05E180C-6A54-44B5-9C94-4E083CAC0BD6}" type="datetimeFigureOut">
              <a:rPr lang="ru-RU" smtClean="0"/>
              <a:pPr/>
              <a:t>08.04.2014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AA49E29-BC64-4915-A83D-1D274D514B58}" type="slidenum">
              <a:rPr lang="ru-RU" smtClean="0"/>
              <a:pPr/>
              <a:t>‹#›</a:t>
            </a:fld>
            <a:endParaRPr lang="ru-RU"/>
          </a:p>
        </p:txBody>
      </p:sp>
    </p:spTree>
  </p:cSld>
  <p:clrMapOvr>
    <a:masterClrMapping/>
  </p:clrMapOvr>
  <p:transition spd="slow">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05E180C-6A54-44B5-9C94-4E083CAC0BD6}" type="datetimeFigureOut">
              <a:rPr lang="ru-RU" smtClean="0"/>
              <a:pPr/>
              <a:t>08.04.2014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AA49E29-BC64-4915-A83D-1D274D514B58}" type="slidenum">
              <a:rPr lang="ru-RU" smtClean="0"/>
              <a:pPr/>
              <a:t>‹#›</a:t>
            </a:fld>
            <a:endParaRPr lang="ru-RU"/>
          </a:p>
        </p:txBody>
      </p:sp>
    </p:spTree>
  </p:cSld>
  <p:clrMapOvr>
    <a:masterClrMapping/>
  </p:clrMapOvr>
  <p:transition spd="slow">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05E180C-6A54-44B5-9C94-4E083CAC0BD6}" type="datetimeFigureOut">
              <a:rPr lang="ru-RU" smtClean="0"/>
              <a:pPr/>
              <a:t>08.04.2014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AA49E29-BC64-4915-A83D-1D274D514B58}" type="slidenum">
              <a:rPr lang="ru-RU" smtClean="0"/>
              <a:pPr/>
              <a:t>‹#›</a:t>
            </a:fld>
            <a:endParaRPr lang="ru-RU"/>
          </a:p>
        </p:txBody>
      </p:sp>
    </p:spTree>
  </p:cSld>
  <p:clrMapOvr>
    <a:masterClrMapping/>
  </p:clrMapOvr>
  <p:transition spd="slow">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205E180C-6A54-44B5-9C94-4E083CAC0BD6}" type="datetimeFigureOut">
              <a:rPr lang="ru-RU" smtClean="0"/>
              <a:pPr/>
              <a:t>08.04.2014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AA49E29-BC64-4915-A83D-1D274D514B5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spd="slow">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205E180C-6A54-44B5-9C94-4E083CAC0BD6}" type="datetimeFigureOut">
              <a:rPr lang="ru-RU" smtClean="0"/>
              <a:pPr/>
              <a:t>08.04.2014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AA49E29-BC64-4915-A83D-1D274D514B58}" type="slidenum">
              <a:rPr lang="ru-RU" smtClean="0"/>
              <a:pPr/>
              <a:t>‹#›</a:t>
            </a:fld>
            <a:endParaRPr lang="ru-RU"/>
          </a:p>
        </p:txBody>
      </p:sp>
    </p:spTree>
  </p:cSld>
  <p:clrMapOvr>
    <a:masterClrMapping/>
  </p:clrMapOvr>
  <p:transition spd="slow">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205E180C-6A54-44B5-9C94-4E083CAC0BD6}" type="datetimeFigureOut">
              <a:rPr lang="ru-RU" smtClean="0"/>
              <a:pPr/>
              <a:t>08.04.2014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AA49E29-BC64-4915-A83D-1D274D514B58}" type="slidenum">
              <a:rPr lang="ru-RU" smtClean="0"/>
              <a:pPr/>
              <a:t>‹#›</a:t>
            </a:fld>
            <a:endParaRPr lang="ru-RU"/>
          </a:p>
        </p:txBody>
      </p:sp>
    </p:spTree>
  </p:cSld>
  <p:clrMapOvr>
    <a:masterClrMapping/>
  </p:clrMapOvr>
  <p:transition spd="slow">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205E180C-6A54-44B5-9C94-4E083CAC0BD6}" type="datetimeFigureOut">
              <a:rPr lang="ru-RU" smtClean="0"/>
              <a:pPr/>
              <a:t>08.04.2014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AA49E29-BC64-4915-A83D-1D274D514B58}" type="slidenum">
              <a:rPr lang="ru-RU" smtClean="0"/>
              <a:pPr/>
              <a:t>‹#›</a:t>
            </a:fld>
            <a:endParaRPr lang="ru-RU"/>
          </a:p>
        </p:txBody>
      </p:sp>
    </p:spTree>
  </p:cSld>
  <p:clrMapOvr>
    <a:masterClrMapping/>
  </p:clrMapOvr>
  <p:transition spd="slow">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05E180C-6A54-44B5-9C94-4E083CAC0BD6}" type="datetimeFigureOut">
              <a:rPr lang="ru-RU" smtClean="0"/>
              <a:pPr/>
              <a:t>08.04.2014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AA49E29-BC64-4915-A83D-1D274D514B58}" type="slidenum">
              <a:rPr lang="ru-RU" smtClean="0"/>
              <a:pPr/>
              <a:t>‹#›</a:t>
            </a:fld>
            <a:endParaRPr lang="ru-RU"/>
          </a:p>
        </p:txBody>
      </p:sp>
    </p:spTree>
  </p:cSld>
  <p:clrMapOvr>
    <a:masterClrMapping/>
  </p:clrMapOvr>
  <p:transition spd="slow">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205E180C-6A54-44B5-9C94-4E083CAC0BD6}" type="datetimeFigureOut">
              <a:rPr lang="ru-RU" smtClean="0"/>
              <a:pPr/>
              <a:t>08.04.2014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AA49E29-BC64-4915-A83D-1D274D514B58}" type="slidenum">
              <a:rPr lang="ru-RU" smtClean="0"/>
              <a:pPr/>
              <a:t>‹#›</a:t>
            </a:fld>
            <a:endParaRPr lang="ru-RU"/>
          </a:p>
        </p:txBody>
      </p:sp>
    </p:spTree>
  </p:cSld>
  <p:clrMapOvr>
    <a:masterClrMapping/>
  </p:clrMapOvr>
  <p:transition spd="slow">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205E180C-6A54-44B5-9C94-4E083CAC0BD6}" type="datetimeFigureOut">
              <a:rPr lang="ru-RU" smtClean="0"/>
              <a:pPr/>
              <a:t>08.04.2014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FAA49E29-BC64-4915-A83D-1D274D514B58}"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spd="slow">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05E180C-6A54-44B5-9C94-4E083CAC0BD6}" type="datetimeFigureOut">
              <a:rPr lang="ru-RU" smtClean="0"/>
              <a:pPr/>
              <a:t>08.04.2014</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AA49E29-BC64-4915-A83D-1D274D514B58}"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p:fade/>
  </p:transition>
  <p:timing>
    <p:tnLst>
      <p:par>
        <p:cTn id="1" dur="indefinite" restart="never" nodeType="tmRoot"/>
      </p:par>
    </p:tnLst>
  </p:timing>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4.png"/><Relationship Id="rId2" Type="http://schemas.openxmlformats.org/officeDocument/2006/relationships/audio" Target="file:///D:\&#1053;&#1040;&#1057;&#1058;&#1071;\&#1042;&#1079;&#1103;&#1090;&#1080;&#1077;%20&#1048;&#1079;&#1084;&#1072;&#1080;&#1083;&#1072;\Hatiko-igra-na-pianino-potryasayuschee(muzofon.com)%20(1).mp3" TargetMode="External"/><Relationship Id="rId1" Type="http://schemas.openxmlformats.org/officeDocument/2006/relationships/tags" Target="../tags/tag10.xml"/><Relationship Id="rId6" Type="http://schemas.openxmlformats.org/officeDocument/2006/relationships/image" Target="../media/image13.jpeg"/><Relationship Id="rId5" Type="http://schemas.microsoft.com/office/2007/relationships/hdphoto" Target="../media/hdphoto2.wdp"/><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ags" Target="../tags/tag11.xml"/><Relationship Id="rId5" Type="http://schemas.openxmlformats.org/officeDocument/2006/relationships/image" Target="../media/image2.png"/><Relationship Id="rId4"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ru.wikipedia.org/wiki/%D0%93%D1%80%D0%BE%D0%BC_%D0%BF%D0%BE%D0%B1%D0%B5%D0%B4%D1%8B,_%D1%80%D0%B0%D0%B7%D0%B4%D0%B0%D0%B2%D0%B0%D0%B9%D1%81%D1%8F!" TargetMode="Externa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image" Target="../media/image10.png"/><Relationship Id="rId4"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28662" y="0"/>
            <a:ext cx="6667674" cy="3284985"/>
          </a:xfrm>
          <a:ln>
            <a:noFill/>
          </a:ln>
          <a:effectLst>
            <a:glow rad="63500">
              <a:schemeClr val="accent1">
                <a:satMod val="175000"/>
                <a:alpha val="40000"/>
              </a:schemeClr>
            </a:glow>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t">
            <a:noAutofit/>
            <a:scene3d>
              <a:camera prst="orthographicFront"/>
              <a:lightRig rig="soft" dir="t"/>
            </a:scene3d>
            <a:sp3d prstMaterial="softEdge">
              <a:bevelT w="25400" h="25400"/>
            </a:sp3d>
          </a:bodyPr>
          <a:lstStyle/>
          <a:p>
            <a:pPr algn="ctr">
              <a:lnSpc>
                <a:spcPct val="150000"/>
              </a:lnSpc>
            </a:pPr>
            <a:r>
              <a:rPr lang="ru-RU" sz="9600" dirty="0">
                <a:solidFill>
                  <a:srgbClr val="FFFF00"/>
                </a:solidFill>
              </a:rPr>
              <a:t>Взятие Измаила</a:t>
            </a:r>
          </a:p>
        </p:txBody>
      </p:sp>
      <p:pic>
        <p:nvPicPr>
          <p:cNvPr id="3" name="Hatiko">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8172400" y="5949280"/>
            <a:ext cx="487363" cy="487363"/>
          </a:xfrm>
          <a:prstGeom prst="rect">
            <a:avLst/>
          </a:prstGeom>
        </p:spPr>
      </p:pic>
    </p:spTree>
    <p:custDataLst>
      <p:tags r:id="rId1"/>
    </p:custDataLst>
    <p:extLst>
      <p:ext uri="{BB962C8B-B14F-4D97-AF65-F5344CB8AC3E}">
        <p14:creationId xmlns:p14="http://schemas.microsoft.com/office/powerpoint/2010/main" val="2843569264"/>
      </p:ext>
    </p:extLst>
  </p:cSld>
  <p:clrMapOvr>
    <a:masterClrMapping/>
  </p:clrMapOvr>
  <p:transition spd="slow" advTm="713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000"/>
                                        <p:tgtEl>
                                          <p:spTgt spid="2"/>
                                        </p:tgtEl>
                                      </p:cBhvr>
                                    </p:animEffect>
                                  </p:childTnLst>
                                </p:cTn>
                              </p:par>
                            </p:childTnLst>
                          </p:cTn>
                        </p:par>
                        <p:par>
                          <p:cTn id="8" fill="hold">
                            <p:stCondLst>
                              <p:cond delay="1000"/>
                            </p:stCondLst>
                            <p:childTnLst>
                              <p:par>
                                <p:cTn id="9" presetID="1" presetClass="mediacall" presetSubtype="0" fill="hold" nodeType="afterEffect">
                                  <p:stCondLst>
                                    <p:cond delay="0"/>
                                  </p:stCondLst>
                                  <p:childTnLst>
                                    <p:cmd type="call" cmd="play">
                                      <p:cBhvr>
                                        <p:cTn id="10"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8">
                <p:cTn id="11" repeatCount="2000" fill="hold" display="0">
                  <p:stCondLst>
                    <p:cond delay="indefinite"/>
                  </p:stCondLst>
                  <p:endCondLst>
                    <p:cond evt="onStopAudio" delay="0">
                      <p:tgtEl>
                        <p:sldTgt/>
                      </p:tgtEl>
                    </p:cond>
                  </p:endCondLst>
                </p:cTn>
                <p:tgtEl>
                  <p:spTgt spid="3"/>
                </p:tgtEl>
              </p:cMediaNode>
            </p:audio>
          </p:childTnLst>
        </p:cTn>
      </p:par>
    </p:tnLst>
    <p:bldLst>
      <p:bldP spid="2" grpId="0"/>
    </p:bldLst>
  </p:timing>
  <p:extLst mod="1">
    <p:ext uri="{E180D4A7-C9FB-4DFB-919C-405C955672EB}">
      <p14:showEvtLst xmlns:p14="http://schemas.microsoft.com/office/powerpoint/2010/main">
        <p14:playEvt time="288" objId="7"/>
        <p14:stopEvt time="1153" objId="7"/>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788024" y="1262792"/>
            <a:ext cx="4071966" cy="4708981"/>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ru-RU" sz="2000" dirty="0" smtClean="0">
                <a:cs typeface="Andalus" pitchFamily="18" charset="-78"/>
              </a:rPr>
              <a:t>Дабы </a:t>
            </a:r>
            <a:r>
              <a:rPr lang="ru-RU" sz="2000" dirty="0">
                <a:cs typeface="Andalus" pitchFamily="18" charset="-78"/>
              </a:rPr>
              <a:t>сделать нападение внезапным и уменьшить потери от огня, Суворов задумал начать штурм ночью; но </a:t>
            </a:r>
            <a:r>
              <a:rPr lang="ru-RU" sz="2000" dirty="0" smtClean="0">
                <a:cs typeface="Andalus" pitchFamily="18" charset="-78"/>
              </a:rPr>
              <a:t>темнота, собственно, </a:t>
            </a:r>
            <a:r>
              <a:rPr lang="ru-RU" sz="2000" dirty="0">
                <a:cs typeface="Andalus" pitchFamily="18" charset="-78"/>
              </a:rPr>
              <a:t>была нужна для первого удара, для овладения валом; затем уже вести бой в темноте, среди лабиринта крепостных верков и городских улиц, –  не выгодно: управление войсками затрудняется в высшей степени, объединить действия отдельных колонн невозможно. Вот почему Суворов задумал окончить бой днем. </a:t>
            </a: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836712"/>
            <a:ext cx="4071966" cy="5561143"/>
          </a:xfrm>
          <a:prstGeom prst="rect">
            <a:avLst/>
          </a:prstGeom>
          <a:ln>
            <a:noFill/>
          </a:ln>
          <a:effectLst>
            <a:outerShdw blurRad="292100" dist="139700" dir="2700000" algn="tl" rotWithShape="0">
              <a:srgbClr val="333333">
                <a:alpha val="65000"/>
              </a:srgbClr>
            </a:outerShdw>
          </a:effectLst>
        </p:spPr>
      </p:pic>
    </p:spTree>
    <p:custDataLst>
      <p:tags r:id="rId1"/>
    </p:custDataLst>
    <p:extLst>
      <p:ext uri="{BB962C8B-B14F-4D97-AF65-F5344CB8AC3E}">
        <p14:creationId xmlns:p14="http://schemas.microsoft.com/office/powerpoint/2010/main" val="1758096051"/>
      </p:ext>
    </p:extLst>
  </p:cSld>
  <p:clrMapOvr>
    <a:masterClrMapping/>
  </p:clrMapOvr>
  <p:transition spd="slow" advTm="1833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ou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0"/>
            <a:ext cx="8215370" cy="1200329"/>
          </a:xfrm>
          <a:prstGeom prst="rect">
            <a:avLst/>
          </a:prstGeom>
          <a:ln>
            <a:noFill/>
          </a:ln>
        </p:spPr>
        <p:txBody>
          <a:bodyPr wrap="square">
            <a:spAutoFit/>
          </a:bodyPr>
          <a:lstStyle/>
          <a:p>
            <a:pPr algn="ctr"/>
            <a:endParaRPr lang="ru-RU" sz="2400" dirty="0" smtClean="0">
              <a:solidFill>
                <a:srgbClr val="FF0000"/>
              </a:solidFill>
              <a:effectLst>
                <a:glow rad="101600">
                  <a:schemeClr val="accent2">
                    <a:satMod val="175000"/>
                    <a:alpha val="40000"/>
                  </a:schemeClr>
                </a:glow>
              </a:effectLst>
            </a:endParaRPr>
          </a:p>
          <a:p>
            <a:pPr algn="ctr"/>
            <a:endParaRPr lang="ru-RU" sz="2400" dirty="0" smtClean="0">
              <a:solidFill>
                <a:srgbClr val="FF0000"/>
              </a:solidFill>
              <a:effectLst>
                <a:glow rad="101600">
                  <a:schemeClr val="accent2">
                    <a:satMod val="175000"/>
                    <a:alpha val="40000"/>
                  </a:schemeClr>
                </a:glow>
              </a:effectLst>
            </a:endParaRPr>
          </a:p>
          <a:p>
            <a:pPr algn="ctr"/>
            <a:endParaRPr lang="ru-RU" sz="2400" dirty="0">
              <a:solidFill>
                <a:srgbClr val="FF0000"/>
              </a:solidFill>
              <a:effectLst>
                <a:glow rad="101600">
                  <a:schemeClr val="accent2">
                    <a:satMod val="175000"/>
                    <a:alpha val="40000"/>
                  </a:schemeClr>
                </a:glow>
              </a:effectLst>
            </a:endParaRPr>
          </a:p>
        </p:txBody>
      </p:sp>
      <p:sp>
        <p:nvSpPr>
          <p:cNvPr id="5122" name="Rectangle 2"/>
          <p:cNvSpPr>
            <a:spLocks noChangeArrowheads="1"/>
          </p:cNvSpPr>
          <p:nvPr/>
        </p:nvSpPr>
        <p:spPr bwMode="auto">
          <a:xfrm>
            <a:off x="251520" y="1200329"/>
            <a:ext cx="8679338"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ru-RU" sz="2400" b="0" i="0" u="none" strike="noStrike" cap="none" normalizeH="0" baseline="0" dirty="0" smtClean="0">
                <a:ln>
                  <a:noFill/>
                </a:ln>
                <a:solidFill>
                  <a:schemeClr val="tx1"/>
                </a:solidFill>
                <a:effectLst/>
                <a:cs typeface="Aharoni" pitchFamily="2" charset="-79"/>
              </a:rPr>
              <a:t>В 3 часа ночи 11 (22) декабря 1790 года взвилась первая сигнальная ракета.</a:t>
            </a:r>
            <a:r>
              <a:rPr kumimoji="0" lang="ru-RU" sz="2400" b="0" i="0" u="none" strike="noStrike" cap="none" normalizeH="0" dirty="0" smtClean="0">
                <a:ln>
                  <a:noFill/>
                </a:ln>
                <a:solidFill>
                  <a:schemeClr val="tx1"/>
                </a:solidFill>
                <a:effectLst/>
                <a:cs typeface="Aharoni" pitchFamily="2" charset="-79"/>
              </a:rPr>
              <a:t> В половине шестого утра колонны двинулись на приступ. </a:t>
            </a:r>
            <a:r>
              <a:rPr kumimoji="0" lang="ru-RU" sz="2400" b="0" i="0" u="none" strike="noStrike" cap="none" normalizeH="0" baseline="0" dirty="0" smtClean="0">
                <a:ln>
                  <a:noFill/>
                </a:ln>
                <a:solidFill>
                  <a:schemeClr val="tx1"/>
                </a:solidFill>
                <a:effectLst/>
                <a:cs typeface="Aharoni" pitchFamily="2" charset="-79"/>
              </a:rPr>
              <a:t> Прежде других к крепости подошла </a:t>
            </a:r>
            <a:r>
              <a:rPr kumimoji="0" lang="ru-RU" sz="2400" b="1" i="0" u="none" strike="noStrike" cap="none" normalizeH="0" baseline="0" dirty="0" smtClean="0">
                <a:ln>
                  <a:noFill/>
                </a:ln>
                <a:solidFill>
                  <a:srgbClr val="FF0000"/>
                </a:solidFill>
                <a:effectLst/>
                <a:cs typeface="Aharoni" pitchFamily="2" charset="-79"/>
              </a:rPr>
              <a:t>2-ая колонна</a:t>
            </a:r>
            <a:r>
              <a:rPr kumimoji="0" lang="ru-RU" sz="2400" b="0" i="0" u="none" strike="noStrike" cap="none" normalizeH="0" baseline="0" dirty="0" smtClean="0">
                <a:ln>
                  <a:noFill/>
                </a:ln>
                <a:solidFill>
                  <a:schemeClr val="tx1"/>
                </a:solidFill>
                <a:effectLst/>
                <a:cs typeface="Aharoni" pitchFamily="2" charset="-79"/>
              </a:rPr>
              <a:t>. Она одолела вал. </a:t>
            </a:r>
            <a:endParaRPr kumimoji="0" lang="ru-RU" sz="2400" b="0" i="0" u="none" strike="noStrike" cap="none" normalizeH="0" baseline="0" dirty="0" smtClean="0">
              <a:ln>
                <a:noFill/>
              </a:ln>
              <a:solidFill>
                <a:schemeClr val="tx1"/>
              </a:solidFill>
              <a:effectLst/>
              <a:cs typeface="Aharoni" pitchFamily="2" charset="-79"/>
            </a:endParaRPr>
          </a:p>
          <a:p>
            <a:pPr lvl="0" fontAlgn="base">
              <a:spcBef>
                <a:spcPct val="0"/>
              </a:spcBef>
              <a:spcAft>
                <a:spcPct val="0"/>
              </a:spcAft>
            </a:pPr>
            <a:r>
              <a:rPr lang="ru-RU" sz="2400" b="1" dirty="0" smtClean="0">
                <a:solidFill>
                  <a:srgbClr val="FF0000"/>
                </a:solidFill>
                <a:cs typeface="Aharoni" pitchFamily="2" charset="-79"/>
              </a:rPr>
              <a:t>1-ая </a:t>
            </a:r>
            <a:r>
              <a:rPr lang="ru-RU" sz="2400" b="1" dirty="0" smtClean="0">
                <a:solidFill>
                  <a:srgbClr val="FF0000"/>
                </a:solidFill>
                <a:cs typeface="Aharoni" pitchFamily="2" charset="-79"/>
              </a:rPr>
              <a:t>колонна</a:t>
            </a:r>
            <a:r>
              <a:rPr lang="ru-RU" sz="2400" dirty="0" smtClean="0">
                <a:cs typeface="Aharoni" pitchFamily="2" charset="-79"/>
              </a:rPr>
              <a:t>, овладев первыми батареями и </a:t>
            </a:r>
            <a:r>
              <a:rPr lang="ru-RU" sz="2400" dirty="0" err="1" smtClean="0">
                <a:cs typeface="Aharoni" pitchFamily="2" charset="-79"/>
              </a:rPr>
              <a:t>Хотинскими</a:t>
            </a:r>
            <a:r>
              <a:rPr lang="ru-RU" sz="2400" dirty="0" smtClean="0">
                <a:cs typeface="Aharoni" pitchFamily="2" charset="-79"/>
              </a:rPr>
              <a:t> воротами, соединилась со 2-ой колонной. </a:t>
            </a:r>
            <a:r>
              <a:rPr lang="ru-RU" sz="2400" dirty="0" err="1" smtClean="0">
                <a:cs typeface="Aharoni" pitchFamily="2" charset="-79"/>
              </a:rPr>
              <a:t>Хотинские</a:t>
            </a:r>
            <a:r>
              <a:rPr lang="ru-RU" sz="2400" dirty="0" smtClean="0">
                <a:cs typeface="Aharoni" pitchFamily="2" charset="-79"/>
              </a:rPr>
              <a:t> </a:t>
            </a:r>
            <a:r>
              <a:rPr lang="ru-RU" sz="2400" dirty="0" smtClean="0">
                <a:cs typeface="Aharoni" pitchFamily="2" charset="-79"/>
              </a:rPr>
              <a:t>ворота </a:t>
            </a:r>
            <a:r>
              <a:rPr lang="ru-RU" sz="2400" dirty="0" smtClean="0">
                <a:cs typeface="Aharoni" pitchFamily="2" charset="-79"/>
              </a:rPr>
              <a:t>были открыты для кавалерии. </a:t>
            </a:r>
            <a:endParaRPr lang="ru-RU" sz="2400" dirty="0" smtClean="0">
              <a:cs typeface="Aharoni" pitchFamily="2" charset="-79"/>
            </a:endParaRPr>
          </a:p>
          <a:p>
            <a:pPr lvl="0" fontAlgn="base">
              <a:spcBef>
                <a:spcPct val="0"/>
              </a:spcBef>
              <a:spcAft>
                <a:spcPct val="0"/>
              </a:spcAft>
            </a:pPr>
            <a:r>
              <a:rPr lang="ru-RU" sz="2400" dirty="0" smtClean="0">
                <a:cs typeface="Aharoni" pitchFamily="2" charset="-79"/>
              </a:rPr>
              <a:t>Одновременно </a:t>
            </a:r>
            <a:r>
              <a:rPr lang="ru-RU" sz="2400" dirty="0" smtClean="0">
                <a:cs typeface="Aharoni" pitchFamily="2" charset="-79"/>
              </a:rPr>
              <a:t>на противоположном конце крепости </a:t>
            </a:r>
            <a:r>
              <a:rPr lang="ru-RU" sz="2400" dirty="0" smtClean="0">
                <a:cs typeface="Aharoni" pitchFamily="2" charset="-79"/>
              </a:rPr>
              <a:t>           </a:t>
            </a:r>
            <a:r>
              <a:rPr lang="ru-RU" sz="2400" b="1" dirty="0" smtClean="0">
                <a:solidFill>
                  <a:srgbClr val="FF0000"/>
                </a:solidFill>
                <a:cs typeface="Aharoni" pitchFamily="2" charset="-79"/>
              </a:rPr>
              <a:t>6-ая </a:t>
            </a:r>
            <a:r>
              <a:rPr lang="ru-RU" sz="2400" b="1" dirty="0" smtClean="0">
                <a:solidFill>
                  <a:srgbClr val="FF0000"/>
                </a:solidFill>
                <a:cs typeface="Aharoni" pitchFamily="2" charset="-79"/>
              </a:rPr>
              <a:t>колонна</a:t>
            </a:r>
            <a:r>
              <a:rPr lang="ru-RU" sz="2400" dirty="0" smtClean="0">
                <a:cs typeface="Aharoni" pitchFamily="2" charset="-79"/>
              </a:rPr>
              <a:t> генерал-майора </a:t>
            </a:r>
            <a:r>
              <a:rPr lang="ru-RU" sz="2400" dirty="0" smtClean="0">
                <a:ea typeface="Batang" pitchFamily="18" charset="-127"/>
              </a:rPr>
              <a:t>М. И. Голенищева-Кутузова овладела бастионом у </a:t>
            </a:r>
            <a:r>
              <a:rPr lang="ru-RU" sz="2400" dirty="0" err="1" smtClean="0">
                <a:ea typeface="Batang" pitchFamily="18" charset="-127"/>
              </a:rPr>
              <a:t>Килиских</a:t>
            </a:r>
            <a:r>
              <a:rPr lang="ru-RU" sz="2400" dirty="0" smtClean="0">
                <a:ea typeface="Batang" pitchFamily="18" charset="-127"/>
              </a:rPr>
              <a:t> </a:t>
            </a:r>
            <a:r>
              <a:rPr lang="ru-RU" sz="2400" dirty="0" smtClean="0">
                <a:ea typeface="Batang" pitchFamily="18" charset="-127"/>
              </a:rPr>
              <a:t>ворот и заняла вал вплоть до соседних бастионов. </a:t>
            </a:r>
            <a:endParaRPr lang="ru-RU" sz="2400" dirty="0" smtClean="0">
              <a:ea typeface="Batang" pitchFamily="18" charset="-127"/>
            </a:endParaRPr>
          </a:p>
          <a:p>
            <a:pPr lvl="0" fontAlgn="base">
              <a:spcBef>
                <a:spcPct val="0"/>
              </a:spcBef>
              <a:spcAft>
                <a:spcPct val="0"/>
              </a:spcAft>
            </a:pPr>
            <a:r>
              <a:rPr lang="ru-RU" sz="2400" b="1" dirty="0" smtClean="0">
                <a:solidFill>
                  <a:srgbClr val="FF0000"/>
                </a:solidFill>
                <a:ea typeface="Batang" pitchFamily="18" charset="-127"/>
              </a:rPr>
              <a:t>3-я </a:t>
            </a:r>
            <a:r>
              <a:rPr lang="ru-RU" sz="2400" b="1" dirty="0" smtClean="0">
                <a:solidFill>
                  <a:srgbClr val="FF0000"/>
                </a:solidFill>
                <a:ea typeface="Batang" pitchFamily="18" charset="-127"/>
              </a:rPr>
              <a:t>колонна </a:t>
            </a:r>
            <a:r>
              <a:rPr lang="ru-RU" sz="2400" dirty="0" smtClean="0">
                <a:ea typeface="Batang" pitchFamily="18" charset="-127"/>
              </a:rPr>
              <a:t>штурмовала северный бастион, что оказалось самой трудной задачей.  </a:t>
            </a:r>
            <a:endParaRPr kumimoji="0" lang="ru-RU" sz="2400" b="1" i="0" u="none" strike="noStrike" cap="none" normalizeH="0" baseline="0" dirty="0" smtClean="0">
              <a:ln>
                <a:noFill/>
              </a:ln>
              <a:solidFill>
                <a:srgbClr val="FF0000"/>
              </a:solidFill>
              <a:effectLst/>
              <a:ea typeface="Batang" pitchFamily="18" charset="-127"/>
              <a:cs typeface="Arial" charset="0"/>
            </a:endParaRPr>
          </a:p>
        </p:txBody>
      </p:sp>
    </p:spTree>
    <p:extLst>
      <p:ext uri="{BB962C8B-B14F-4D97-AF65-F5344CB8AC3E}">
        <p14:creationId xmlns:p14="http://schemas.microsoft.com/office/powerpoint/2010/main" val="373386712"/>
      </p:ext>
    </p:extLst>
  </p:cSld>
  <p:clrMapOvr>
    <a:masterClrMapping/>
  </p:clrMapOvr>
  <p:transition spd="slow" advTm="19032">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4">
            <a:extLst>
              <a:ext uri="{BEBA8EAE-BF5A-486C-A8C5-ECC9F3942E4B}">
                <a14:imgProps xmlns:a14="http://schemas.microsoft.com/office/drawing/2010/main">
                  <a14:imgLayer r:embed="rId5">
                    <a14:imgEffect>
                      <a14:backgroundRemoval t="94511" b="99523" l="0" r="11765"/>
                    </a14:imgEffect>
                  </a14:imgLayer>
                </a14:imgProps>
              </a:ext>
              <a:ext uri="{28A0092B-C50C-407E-A947-70E740481C1C}">
                <a14:useLocalDpi xmlns:a14="http://schemas.microsoft.com/office/drawing/2010/main" val="0"/>
              </a:ext>
            </a:extLst>
          </a:blip>
          <a:stretch>
            <a:fillRect/>
          </a:stretch>
        </p:blipFill>
        <p:spPr>
          <a:xfrm>
            <a:off x="0" y="0"/>
            <a:ext cx="9144000" cy="6957392"/>
          </a:xfrm>
          <a:prstGeom prst="rect">
            <a:avLst/>
          </a:prstGeom>
        </p:spPr>
      </p:pic>
      <p:pic>
        <p:nvPicPr>
          <p:cNvPr id="5" name="Рисунок 4"/>
          <p:cNvPicPr>
            <a:picLocks noChangeAspect="1"/>
          </p:cNvPicPr>
          <p:nvPr/>
        </p:nvPicPr>
        <p:blipFill rotWithShape="1">
          <a:blip r:embed="rId6">
            <a:extLst>
              <a:ext uri="{28A0092B-C50C-407E-A947-70E740481C1C}">
                <a14:useLocalDpi xmlns:a14="http://schemas.microsoft.com/office/drawing/2010/main" val="0"/>
              </a:ext>
            </a:extLst>
          </a:blip>
          <a:srcRect b="4266"/>
          <a:stretch/>
        </p:blipFill>
        <p:spPr>
          <a:xfrm>
            <a:off x="17165" y="-14288"/>
            <a:ext cx="9144000" cy="6857999"/>
          </a:xfrm>
          <a:prstGeom prst="rect">
            <a:avLst/>
          </a:prstGeom>
        </p:spPr>
      </p:pic>
      <p:sp>
        <p:nvSpPr>
          <p:cNvPr id="2" name="Прямоугольник 1"/>
          <p:cNvSpPr/>
          <p:nvPr/>
        </p:nvSpPr>
        <p:spPr>
          <a:xfrm>
            <a:off x="0" y="0"/>
            <a:ext cx="9144000" cy="3416320"/>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r>
              <a:rPr lang="ru-RU" dirty="0">
                <a:ln w="18415" cmpd="sng">
                  <a:solidFill>
                    <a:srgbClr val="FFFF00"/>
                  </a:solidFill>
                  <a:prstDash val="solid"/>
                </a:ln>
                <a:solidFill>
                  <a:srgbClr val="FFFFFF"/>
                </a:solidFill>
              </a:rPr>
              <a:t>Главный</a:t>
            </a:r>
            <a:r>
              <a:rPr lang="ru-RU" b="1" dirty="0">
                <a:ln w="18415" cmpd="sng">
                  <a:solidFill>
                    <a:srgbClr val="FFFF00"/>
                  </a:solidFill>
                  <a:prstDash val="solid"/>
                </a:ln>
                <a:solidFill>
                  <a:srgbClr val="FFFFFF"/>
                </a:solidFill>
              </a:rPr>
              <a:t> бастион был взят</a:t>
            </a:r>
            <a:r>
              <a:rPr lang="ru-RU" b="1" dirty="0" smtClean="0">
                <a:ln w="18415" cmpd="sng">
                  <a:solidFill>
                    <a:srgbClr val="FFFF00"/>
                  </a:solidFill>
                  <a:prstDash val="solid"/>
                </a:ln>
                <a:solidFill>
                  <a:srgbClr val="FFFFFF"/>
                </a:solidFill>
              </a:rPr>
              <a:t>. Четвертая </a:t>
            </a:r>
            <a:r>
              <a:rPr lang="ru-RU" b="1" dirty="0">
                <a:ln w="18415" cmpd="sng">
                  <a:solidFill>
                    <a:srgbClr val="FFFF00"/>
                  </a:solidFill>
                  <a:prstDash val="solid"/>
                </a:ln>
                <a:solidFill>
                  <a:srgbClr val="FFFFFF"/>
                </a:solidFill>
              </a:rPr>
              <a:t>и пятая колонны </a:t>
            </a:r>
            <a:r>
              <a:rPr lang="ru-RU" b="1" dirty="0" smtClean="0">
                <a:ln w="18415" cmpd="sng">
                  <a:solidFill>
                    <a:srgbClr val="FFFF00"/>
                  </a:solidFill>
                  <a:prstDash val="solid"/>
                </a:ln>
                <a:solidFill>
                  <a:srgbClr val="FFFFFF"/>
                </a:solidFill>
              </a:rPr>
              <a:t>также одолели </a:t>
            </a:r>
            <a:r>
              <a:rPr lang="ru-RU" b="1" dirty="0">
                <a:ln w="18415" cmpd="sng">
                  <a:solidFill>
                    <a:srgbClr val="FFFF00"/>
                  </a:solidFill>
                  <a:prstDash val="solid"/>
                </a:ln>
                <a:solidFill>
                  <a:srgbClr val="FFFFFF"/>
                </a:solidFill>
              </a:rPr>
              <a:t>вал на своих участках</a:t>
            </a:r>
            <a:r>
              <a:rPr lang="ru-RU" b="1" dirty="0" smtClean="0">
                <a:ln w="18415" cmpd="sng">
                  <a:solidFill>
                    <a:srgbClr val="FFFF00"/>
                  </a:solidFill>
                  <a:prstDash val="solid"/>
                </a:ln>
                <a:solidFill>
                  <a:srgbClr val="FFFFFF"/>
                </a:solidFill>
              </a:rPr>
              <a:t>. Десантные </a:t>
            </a:r>
            <a:r>
              <a:rPr lang="ru-RU" b="1" dirty="0">
                <a:ln w="18415" cmpd="sng">
                  <a:solidFill>
                    <a:srgbClr val="FFFF00"/>
                  </a:solidFill>
                  <a:prstDash val="solid"/>
                </a:ln>
                <a:solidFill>
                  <a:srgbClr val="FFFFFF"/>
                </a:solidFill>
              </a:rPr>
              <a:t>войска генерал-майора </a:t>
            </a:r>
            <a:r>
              <a:rPr lang="ru-RU" b="1" dirty="0" smtClean="0">
                <a:ln w="18415" cmpd="sng">
                  <a:solidFill>
                    <a:srgbClr val="FFFF00"/>
                  </a:solidFill>
                  <a:prstDash val="solid"/>
                </a:ln>
                <a:solidFill>
                  <a:srgbClr val="FFFFFF"/>
                </a:solidFill>
              </a:rPr>
              <a:t>Де - </a:t>
            </a:r>
            <a:r>
              <a:rPr lang="ru-RU" b="1" dirty="0" err="1" smtClean="0">
                <a:ln w="18415" cmpd="sng">
                  <a:solidFill>
                    <a:srgbClr val="FFFF00"/>
                  </a:solidFill>
                  <a:prstDash val="solid"/>
                </a:ln>
                <a:solidFill>
                  <a:srgbClr val="FFFFFF"/>
                </a:solidFill>
              </a:rPr>
              <a:t>Рибаса</a:t>
            </a:r>
            <a:r>
              <a:rPr lang="ru-RU" b="1" dirty="0" smtClean="0">
                <a:ln w="18415" cmpd="sng">
                  <a:solidFill>
                    <a:srgbClr val="FFFF00"/>
                  </a:solidFill>
                  <a:prstDash val="solid"/>
                </a:ln>
                <a:solidFill>
                  <a:srgbClr val="FFFFFF"/>
                </a:solidFill>
              </a:rPr>
              <a:t> </a:t>
            </a:r>
            <a:r>
              <a:rPr lang="ru-RU" b="1" dirty="0">
                <a:ln w="18415" cmpd="sng">
                  <a:solidFill>
                    <a:srgbClr val="FFFF00"/>
                  </a:solidFill>
                  <a:prstDash val="solid"/>
                </a:ln>
                <a:solidFill>
                  <a:srgbClr val="FFFFFF"/>
                </a:solidFill>
              </a:rPr>
              <a:t>в трех колоннах под прикрытием гребного флота двинулись по сигналу к крепости и построились в боевой порядок в две линии. Высадка началась около 7 часов утра</a:t>
            </a:r>
            <a:r>
              <a:rPr lang="ru-RU" b="1" dirty="0" smtClean="0">
                <a:ln w="18415" cmpd="sng">
                  <a:solidFill>
                    <a:srgbClr val="FFFF00"/>
                  </a:solidFill>
                  <a:prstDash val="solid"/>
                </a:ln>
                <a:solidFill>
                  <a:srgbClr val="FFFFFF"/>
                </a:solidFill>
              </a:rPr>
              <a:t>.. </a:t>
            </a:r>
            <a:r>
              <a:rPr lang="ru-RU" b="1" dirty="0">
                <a:ln w="18415" cmpd="sng">
                  <a:solidFill>
                    <a:srgbClr val="FFFF00"/>
                  </a:solidFill>
                  <a:prstDash val="solid"/>
                </a:ln>
                <a:solidFill>
                  <a:srgbClr val="FFFFFF"/>
                </a:solidFill>
              </a:rPr>
              <a:t>Успеху высадки немало способствовали колонна Львова, атаковавшая во фланге береговые </a:t>
            </a:r>
            <a:r>
              <a:rPr lang="ru-RU" b="1" dirty="0" smtClean="0">
                <a:ln w="18415" cmpd="sng">
                  <a:solidFill>
                    <a:srgbClr val="FFFF00"/>
                  </a:solidFill>
                  <a:prstDash val="solid"/>
                </a:ln>
                <a:solidFill>
                  <a:srgbClr val="FFFFFF"/>
                </a:solidFill>
              </a:rPr>
              <a:t>Дунайские </a:t>
            </a:r>
            <a:r>
              <a:rPr lang="ru-RU" b="1" dirty="0">
                <a:ln w="18415" cmpd="sng">
                  <a:solidFill>
                    <a:srgbClr val="FFFF00"/>
                  </a:solidFill>
                  <a:prstDash val="solid"/>
                </a:ln>
                <a:solidFill>
                  <a:srgbClr val="FFFFFF"/>
                </a:solidFill>
              </a:rPr>
              <a:t>батареи, и действия сухопутных войск с восточной стороны крепости</a:t>
            </a:r>
            <a:r>
              <a:rPr lang="ru-RU" b="1" dirty="0" smtClean="0">
                <a:ln w="18415" cmpd="sng">
                  <a:solidFill>
                    <a:srgbClr val="FFFF00"/>
                  </a:solidFill>
                  <a:prstDash val="solid"/>
                </a:ln>
                <a:solidFill>
                  <a:srgbClr val="FFFFFF"/>
                </a:solidFill>
              </a:rPr>
              <a:t>. Первая </a:t>
            </a:r>
            <a:r>
              <a:rPr lang="ru-RU" b="1" dirty="0">
                <a:ln w="18415" cmpd="sng">
                  <a:solidFill>
                    <a:srgbClr val="FFFF00"/>
                  </a:solidFill>
                  <a:prstDash val="solid"/>
                </a:ln>
                <a:solidFill>
                  <a:srgbClr val="FFFFFF"/>
                </a:solidFill>
              </a:rPr>
              <a:t>колонна генерал-майора Н. Д. Арсеньева, подплывшая на 20 судах, высадилась на берег и разделилась на несколько частей. Батальон херсонских гренадер под командованием полковника В. А. Зубова овладел весьма крутым кавальером, потеряв 2/3 людей. Батальон лифляндских егерей полковника графа Рожера Дамаса занял батарею, которая анфилировала берег</a:t>
            </a:r>
            <a:r>
              <a:rPr lang="ru-RU" b="1" dirty="0" smtClean="0">
                <a:ln w="18415" cmpd="sng">
                  <a:solidFill>
                    <a:srgbClr val="FFFF00"/>
                  </a:solidFill>
                  <a:prstDash val="solid"/>
                </a:ln>
                <a:solidFill>
                  <a:srgbClr val="FFFFFF"/>
                </a:solidFill>
              </a:rPr>
              <a:t>. </a:t>
            </a:r>
            <a:endParaRPr lang="ru-RU" b="1" dirty="0">
              <a:ln w="18415" cmpd="sng">
                <a:solidFill>
                  <a:srgbClr val="FFFF00"/>
                </a:solidFill>
                <a:prstDash val="solid"/>
              </a:ln>
              <a:solidFill>
                <a:srgbClr val="FFFFFF"/>
              </a:solidFill>
            </a:endParaRPr>
          </a:p>
        </p:txBody>
      </p:sp>
      <p:pic>
        <p:nvPicPr>
          <p:cNvPr id="6" name="Hatiko-igra-na-pianino-potryasayuschee(muzofon.com) (1).mp3">
            <a:hlinkClick r:id="" action="ppaction://media"/>
          </p:cNvPr>
          <p:cNvPicPr>
            <a:picLocks noRot="1" noChangeAspect="1"/>
          </p:cNvPicPr>
          <p:nvPr>
            <a:audioFile r:link="rId2"/>
          </p:nvPr>
        </p:nvPicPr>
        <p:blipFill>
          <a:blip r:embed="rId7"/>
          <a:stretch>
            <a:fillRect/>
          </a:stretch>
        </p:blipFill>
        <p:spPr>
          <a:xfrm>
            <a:off x="8572528" y="6286520"/>
            <a:ext cx="304800" cy="304800"/>
          </a:xfrm>
          <a:prstGeom prst="rect">
            <a:avLst/>
          </a:prstGeom>
        </p:spPr>
      </p:pic>
    </p:spTree>
    <p:custDataLst>
      <p:tags r:id="rId1"/>
    </p:custDataLst>
    <p:extLst>
      <p:ext uri="{BB962C8B-B14F-4D97-AF65-F5344CB8AC3E}">
        <p14:creationId xmlns:p14="http://schemas.microsoft.com/office/powerpoint/2010/main" val="929983273"/>
      </p:ext>
    </p:extLst>
  </p:cSld>
  <p:clrMapOvr>
    <a:masterClrMapping/>
  </p:clrMapOvr>
  <p:transition spd="slow" advTm="24476">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 presetClass="mediacall" presetSubtype="0" fill="hold" nodeType="afterEffect">
                                  <p:stCondLst>
                                    <p:cond delay="0"/>
                                  </p:stCondLst>
                                  <p:childTnLst>
                                    <p:cmd type="call" cmd="playFrom(0.0)">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20">
                <p:cTn id="11"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1"/>
            <a:ext cx="8643998" cy="6740307"/>
          </a:xfrm>
          <a:prstGeom prst="rect">
            <a:avLst/>
          </a:prstGeom>
        </p:spPr>
        <p:txBody>
          <a:bodyPr wrap="square">
            <a:spAutoFit/>
          </a:bodyPr>
          <a:lstStyle/>
          <a:p>
            <a:r>
              <a:rPr lang="ru-RU" sz="2400" dirty="0"/>
              <a:t>Третья колонна </a:t>
            </a:r>
            <a:r>
              <a:rPr lang="ru-RU" sz="2400" dirty="0" smtClean="0"/>
              <a:t>Е</a:t>
            </a:r>
            <a:r>
              <a:rPr lang="ru-RU" sz="2400" dirty="0"/>
              <a:t>. И. Маркова высадилась у западной оконечности крепости под картечным огнем с редута </a:t>
            </a:r>
            <a:r>
              <a:rPr lang="ru-RU" sz="2400" dirty="0" err="1" smtClean="0"/>
              <a:t>Табия</a:t>
            </a:r>
            <a:r>
              <a:rPr lang="ru-RU" sz="2400" dirty="0" smtClean="0"/>
              <a:t>. </a:t>
            </a:r>
            <a:r>
              <a:rPr lang="ru-RU" sz="2400" dirty="0" smtClean="0"/>
              <a:t>При </a:t>
            </a:r>
            <a:r>
              <a:rPr lang="ru-RU" sz="2400" dirty="0"/>
              <a:t>наступившем дневном свете стало ясно, что вал взят, неприятель </a:t>
            </a:r>
            <a:r>
              <a:rPr lang="ru-RU" sz="2400" dirty="0" smtClean="0"/>
              <a:t>отступает </a:t>
            </a:r>
            <a:r>
              <a:rPr lang="ru-RU" sz="2400" dirty="0"/>
              <a:t>во внутреннюю часть города. Русские колонны с разных сторон двинулись к центру города — справа Потемкин, с севера казаки, слева Кутузов, с речной стороны </a:t>
            </a:r>
            <a:r>
              <a:rPr lang="ru-RU" sz="2400" dirty="0" smtClean="0"/>
              <a:t>Де-Рибас . </a:t>
            </a:r>
            <a:r>
              <a:rPr lang="ru-RU" sz="2400" b="1" dirty="0" smtClean="0"/>
              <a:t>Начался </a:t>
            </a:r>
            <a:r>
              <a:rPr lang="ru-RU" sz="2400" b="1" dirty="0"/>
              <a:t>новый бой</a:t>
            </a:r>
            <a:r>
              <a:rPr lang="ru-RU" sz="2400" dirty="0"/>
              <a:t>. Особенно ожесточенное сопротивление продолжалось до 11 часов утра. </a:t>
            </a:r>
            <a:r>
              <a:rPr lang="ru-RU" sz="2400" dirty="0" smtClean="0"/>
              <a:t>Почти </a:t>
            </a:r>
            <a:r>
              <a:rPr lang="ru-RU" sz="2400" dirty="0"/>
              <a:t>каждый дом приходилось брать с боем. Около полудня </a:t>
            </a:r>
            <a:r>
              <a:rPr lang="ru-RU" sz="2400" dirty="0" smtClean="0"/>
              <a:t>Ласси , </a:t>
            </a:r>
            <a:r>
              <a:rPr lang="ru-RU" sz="2400" dirty="0"/>
              <a:t>первым взошедший на крепостной вал, первым же достиг и середины города. Здесь он встретил тысячу татар под начальством </a:t>
            </a:r>
            <a:r>
              <a:rPr lang="ru-RU" sz="2400" dirty="0" err="1" smtClean="0"/>
              <a:t>Максуда</a:t>
            </a:r>
            <a:r>
              <a:rPr lang="ru-RU" sz="2400" dirty="0" smtClean="0"/>
              <a:t> Гирея . </a:t>
            </a:r>
            <a:r>
              <a:rPr lang="ru-RU" sz="2400" dirty="0"/>
              <a:t>Максуд Гирей защищался упорно, и только когда большая часть его отряда была перебита, сдался в плен с 300 воинами, оставшимися в живых</a:t>
            </a:r>
            <a:r>
              <a:rPr lang="ru-RU" sz="2400" dirty="0" smtClean="0"/>
              <a:t>. Для </a:t>
            </a:r>
            <a:r>
              <a:rPr lang="ru-RU" sz="2400" dirty="0"/>
              <a:t>поддержки пехоты и обеспечения успеха Суворов приказал ввести в город 20 лёгких орудий, чтобы картечью очистить улицы от турок. </a:t>
            </a:r>
            <a:r>
              <a:rPr lang="ru-RU" sz="2400" dirty="0">
                <a:solidFill>
                  <a:srgbClr val="FF0000"/>
                </a:solidFill>
              </a:rPr>
              <a:t>В час дня, в сущности, победа была одержана. </a:t>
            </a:r>
          </a:p>
        </p:txBody>
      </p:sp>
      <p:pic>
        <p:nvPicPr>
          <p:cNvPr id="3" name="Hatiko">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8442355" y="6252945"/>
            <a:ext cx="487363" cy="487363"/>
          </a:xfrm>
          <a:prstGeom prst="rect">
            <a:avLst/>
          </a:prstGeom>
        </p:spPr>
      </p:pic>
    </p:spTree>
    <p:custDataLst>
      <p:tags r:id="rId1"/>
    </p:custDataLst>
    <p:extLst>
      <p:ext uri="{BB962C8B-B14F-4D97-AF65-F5344CB8AC3E}">
        <p14:creationId xmlns:p14="http://schemas.microsoft.com/office/powerpoint/2010/main" val="4203859931"/>
      </p:ext>
    </p:extLst>
  </p:cSld>
  <p:clrMapOvr>
    <a:masterClrMapping/>
  </p:clrMapOvr>
  <p:transition spd="slow" advTm="30186">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anim calcmode="lin" valueType="num">
                                      <p:cBhvr>
                                        <p:cTn id="8"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2">
                                            <p:txEl>
                                              <p:pRg st="0" end="0"/>
                                            </p:txEl>
                                          </p:spTgt>
                                        </p:tgtEl>
                                        <p:attrNameLst>
                                          <p:attrName>ppt_h</p:attrName>
                                        </p:attrNameLst>
                                      </p:cBhvr>
                                      <p:tavLst>
                                        <p:tav tm="0">
                                          <p:val>
                                            <p:strVal val="#ppt_h"/>
                                          </p:val>
                                        </p:tav>
                                        <p:tav tm="100000">
                                          <p:val>
                                            <p:strVal val="#ppt_h"/>
                                          </p:val>
                                        </p:tav>
                                      </p:tavLst>
                                    </p:anim>
                                  </p:childTnLst>
                                </p:cTn>
                              </p:par>
                              <p:par>
                                <p:cTn id="10" presetID="1" presetClass="mediacall" presetSubtype="0" fill="hold" nodeType="withEffect">
                                  <p:stCondLst>
                                    <p:cond delay="0"/>
                                  </p:stCondLst>
                                  <p:childTnLst>
                                    <p:cmd type="call" cmd="playFrom(0.0)">
                                      <p:cBhvr>
                                        <p:cTn id="11"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8">
                <p:cTn id="12" fill="remove" display="0">
                  <p:stCondLst>
                    <p:cond delay="indefinite"/>
                  </p:stCondLst>
                  <p:endCondLst>
                    <p:cond evt="onStopAudio" delay="0">
                      <p:tgtEl>
                        <p:sldTgt/>
                      </p:tgtEl>
                    </p:cond>
                  </p:endCondLst>
                </p:cTn>
                <p:tgtEl>
                  <p:spTgt spid="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90" y="0"/>
            <a:ext cx="9180690" cy="6957392"/>
          </a:xfrm>
          <a:prstGeom prst="rect">
            <a:avLst/>
          </a:prstGeom>
        </p:spPr>
      </p:pic>
      <p:sp>
        <p:nvSpPr>
          <p:cNvPr id="5" name="Прямоугольник 4"/>
          <p:cNvSpPr/>
          <p:nvPr/>
        </p:nvSpPr>
        <p:spPr>
          <a:xfrm>
            <a:off x="179512" y="0"/>
            <a:ext cx="8750206" cy="3139321"/>
          </a:xfrm>
          <a:prstGeom prst="rect">
            <a:avLst/>
          </a:prstGeom>
        </p:spPr>
        <p:txBody>
          <a:bodyPr wrap="square">
            <a:spAutoFit/>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Но бой еще не был закончен. Неприятель пытался нападать на отдельные русские отряды или засел в крепких </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зданиях, </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как в цитаделях. Попытку вырвать обратно Измаил предпринял Каплан Гирей, брат крымского хана. Он собрал несколько тысяч конных и пеших татар и турок и повел их навстречу наступавшим русским. Но эта попытка не удалась: сам он был убит. Погибли и все пять его сыновей. В два часа дня все колонны проникли в центр города. К 16 часам часа победа была одержана окончательно. Потери турок были огромны, одних убитых оказалось более 26 тысяч человек. В плен взято 9 тысяч, из них на другой день </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две  </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тысячи умерли от ран. Из всего турецкого гарнизона спасся только один человек. Легко раненый, он упал в воду и переплыл Дунай на бревне </a:t>
            </a:r>
            <a:r>
              <a:rPr lang="ru-RU" dirty="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Русские потеряли </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2136 человек убитыми и  </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3214 </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ранеными.</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ustDataLst>
      <p:tags r:id="rId1"/>
    </p:custDataLst>
    <p:extLst>
      <p:ext uri="{BB962C8B-B14F-4D97-AF65-F5344CB8AC3E}">
        <p14:creationId xmlns:p14="http://schemas.microsoft.com/office/powerpoint/2010/main" val="2743477363"/>
      </p:ext>
    </p:extLst>
  </p:cSld>
  <p:clrMapOvr>
    <a:masterClrMapping/>
  </p:clrMapOvr>
  <p:transition spd="slow" advTm="2978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55" y="1916832"/>
            <a:ext cx="4104217" cy="3078163"/>
          </a:xfrm>
          <a:prstGeom prst="ellipse">
            <a:avLst/>
          </a:prstGeom>
          <a:ln>
            <a:noFill/>
          </a:ln>
          <a:effectLst>
            <a:softEdge rad="112500"/>
          </a:effectLst>
        </p:spPr>
      </p:pic>
      <p:sp>
        <p:nvSpPr>
          <p:cNvPr id="2" name="Прямоугольник 1"/>
          <p:cNvSpPr/>
          <p:nvPr/>
        </p:nvSpPr>
        <p:spPr>
          <a:xfrm>
            <a:off x="4499992" y="1052736"/>
            <a:ext cx="4536504" cy="5262979"/>
          </a:xfrm>
          <a:prstGeom prst="rect">
            <a:avLst/>
          </a:prstGeom>
        </p:spPr>
        <p:txBody>
          <a:bodyPr wrap="square">
            <a:spAutoFit/>
          </a:bodyPr>
          <a:lstStyle/>
          <a:p>
            <a:r>
              <a:rPr lang="ru-RU" sz="2400" dirty="0" smtClean="0"/>
              <a:t>Покорение Измаила имело большое </a:t>
            </a:r>
            <a:r>
              <a:rPr lang="ru-RU" sz="2400" b="1" dirty="0" smtClean="0"/>
              <a:t>политическое значение</a:t>
            </a:r>
            <a:r>
              <a:rPr lang="ru-RU" sz="2400" dirty="0" smtClean="0"/>
              <a:t>. Оно повлияло на дальнейший ход войны и на заключение в 1792 году </a:t>
            </a:r>
            <a:r>
              <a:rPr lang="ru-RU" sz="2400" dirty="0" err="1" smtClean="0"/>
              <a:t>Ясского</a:t>
            </a:r>
            <a:r>
              <a:rPr lang="ru-RU" sz="2400" dirty="0" smtClean="0"/>
              <a:t> мира между Россией и Турцией, который подтвердил присоединение Крыма к России и установил русско-турецкую границу по реке Днестр. Тем самым все северное Причерноморье от Днестра до Кубани было закреплено за Россией.</a:t>
            </a:r>
            <a:endParaRPr lang="ru-RU" sz="2400" dirty="0"/>
          </a:p>
        </p:txBody>
      </p:sp>
    </p:spTree>
  </p:cSld>
  <p:clrMapOvr>
    <a:masterClrMapping/>
  </p:clrMapOvr>
  <p:transition spd="slow" advTm="13089">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28596" y="285728"/>
            <a:ext cx="8258204" cy="5721563"/>
          </a:xfrm>
        </p:spPr>
        <p:txBody>
          <a:bodyPr/>
          <a:lstStyle/>
          <a:p>
            <a:pPr marL="0" indent="0" algn="just">
              <a:buNone/>
            </a:pPr>
            <a:endParaRPr lang="ru-RU" dirty="0" smtClean="0"/>
          </a:p>
          <a:p>
            <a:pPr marL="0" indent="0" algn="just">
              <a:buNone/>
            </a:pPr>
            <a:r>
              <a:rPr lang="ru-RU" dirty="0" smtClean="0"/>
              <a:t>Победе </a:t>
            </a:r>
            <a:r>
              <a:rPr lang="ru-RU" dirty="0" smtClean="0"/>
              <a:t>под Измаилом был посвящен гимн </a:t>
            </a:r>
            <a:r>
              <a:rPr lang="ru-RU" dirty="0" smtClean="0"/>
              <a:t>«</a:t>
            </a:r>
            <a:r>
              <a:rPr lang="ru-RU" dirty="0" smtClean="0">
                <a:solidFill>
                  <a:srgbClr val="FF0000"/>
                </a:solidFill>
                <a:hlinkClick r:id="rId3" tooltip="Гром победы, раздавайся!"/>
              </a:rPr>
              <a:t>Гром победы, раздавайся!</a:t>
            </a:r>
            <a:r>
              <a:rPr lang="ru-RU" dirty="0" smtClean="0"/>
              <a:t>», считавшийся до </a:t>
            </a:r>
            <a:r>
              <a:rPr lang="ru-RU" dirty="0" smtClean="0"/>
              <a:t>1816 года неофициальным гимном </a:t>
            </a:r>
            <a:r>
              <a:rPr lang="ru-RU" dirty="0" smtClean="0"/>
              <a:t>Российской </a:t>
            </a:r>
            <a:r>
              <a:rPr lang="ru-RU" dirty="0" smtClean="0"/>
              <a:t>империи.</a:t>
            </a:r>
            <a:endParaRPr lang="ru-RU" dirty="0"/>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27966" y="2060848"/>
            <a:ext cx="5859463" cy="443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transition spd="slow" advTm="7051">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28596" y="260648"/>
            <a:ext cx="8186766" cy="2168196"/>
          </a:xfrm>
        </p:spPr>
        <p:txBody>
          <a:bodyPr>
            <a:noAutofit/>
          </a:bodyPr>
          <a:lstStyle/>
          <a:p>
            <a:pPr algn="ctr"/>
            <a:r>
              <a:rPr lang="ru-RU" sz="3200" i="1" dirty="0" smtClean="0">
                <a:solidFill>
                  <a:schemeClr val="tx1"/>
                </a:solidFill>
              </a:rPr>
              <a:t>Так, </a:t>
            </a:r>
            <a:r>
              <a:rPr lang="ru-RU" sz="3200" i="1" dirty="0" smtClean="0">
                <a:solidFill>
                  <a:schemeClr val="tx1"/>
                </a:solidFill>
              </a:rPr>
              <a:t>с Божьей </a:t>
            </a:r>
            <a:r>
              <a:rPr lang="ru-RU" sz="3200" i="1" dirty="0" smtClean="0">
                <a:solidFill>
                  <a:schemeClr val="tx1"/>
                </a:solidFill>
              </a:rPr>
              <a:t>помощью, </a:t>
            </a:r>
            <a:r>
              <a:rPr lang="ru-RU" sz="3200" i="1" dirty="0" smtClean="0">
                <a:solidFill>
                  <a:schemeClr val="tx1"/>
                </a:solidFill>
              </a:rPr>
              <a:t>русские одержали эту блистательную победу. </a:t>
            </a:r>
            <a:r>
              <a:rPr lang="ru-RU" sz="3200" i="1" dirty="0" smtClean="0">
                <a:solidFill>
                  <a:schemeClr val="tx1"/>
                </a:solidFill>
              </a:rPr>
              <a:t/>
            </a:r>
            <a:br>
              <a:rPr lang="ru-RU" sz="3200" i="1" dirty="0" smtClean="0">
                <a:solidFill>
                  <a:schemeClr val="tx1"/>
                </a:solidFill>
              </a:rPr>
            </a:br>
            <a:r>
              <a:rPr lang="ru-RU" sz="3200" i="1" dirty="0" smtClean="0">
                <a:solidFill>
                  <a:schemeClr val="tx1"/>
                </a:solidFill>
              </a:rPr>
              <a:t>Да </a:t>
            </a:r>
            <a:r>
              <a:rPr lang="ru-RU" sz="3200" i="1" dirty="0" smtClean="0">
                <a:solidFill>
                  <a:schemeClr val="tx1"/>
                </a:solidFill>
              </a:rPr>
              <a:t>не оставит Господь и впредь людей Своих и русское воинство на поле брани!</a:t>
            </a:r>
            <a:endParaRPr lang="ru-RU" sz="3200" i="1" dirty="0">
              <a:solidFill>
                <a:schemeClr val="tx1"/>
              </a:solidFill>
            </a:endParaRPr>
          </a:p>
        </p:txBody>
      </p:sp>
      <p:pic>
        <p:nvPicPr>
          <p:cNvPr id="2054" name="Picture 6" descr="http://venividi.ru/files/img/9317/12.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331640" y="2428844"/>
            <a:ext cx="6606176" cy="438943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338660" y="2453996"/>
            <a:ext cx="2016224" cy="584775"/>
          </a:xfrm>
          <a:prstGeom prst="rect">
            <a:avLst/>
          </a:prstGeom>
          <a:solidFill>
            <a:schemeClr val="tx2">
              <a:lumMod val="60000"/>
              <a:lumOff val="40000"/>
            </a:schemeClr>
          </a:solidFill>
        </p:spPr>
        <p:txBody>
          <a:bodyPr wrap="square" rtlCol="0">
            <a:spAutoFit/>
          </a:bodyPr>
          <a:lstStyle/>
          <a:p>
            <a:r>
              <a:rPr lang="ru-RU" sz="1600" i="1" dirty="0" smtClean="0">
                <a:solidFill>
                  <a:schemeClr val="bg1"/>
                </a:solidFill>
              </a:rPr>
              <a:t>Свято-Покровский собор г. Измаил</a:t>
            </a:r>
            <a:endParaRPr lang="ru-RU" sz="1600" i="1" dirty="0">
              <a:solidFill>
                <a:schemeClr val="bg1"/>
              </a:solidFill>
            </a:endParaRPr>
          </a:p>
        </p:txBody>
      </p:sp>
    </p:spTree>
    <p:custDataLst>
      <p:tags r:id="rId1"/>
    </p:custDataLst>
  </p:cSld>
  <p:clrMapOvr>
    <a:masterClrMapping/>
  </p:clrMapOvr>
  <p:transition spd="slow" advTm="1365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150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50"/>
                                        <p:tgtEl>
                                          <p:spTgt spid="3"/>
                                        </p:tgtEl>
                                      </p:cBhvr>
                                    </p:animEffect>
                                  </p:childTnLst>
                                </p:cTn>
                              </p:par>
                              <p:par>
                                <p:cTn id="8" presetID="53" presetClass="entr" presetSubtype="16" fill="hold" nodeType="withEffect">
                                  <p:stCondLst>
                                    <p:cond delay="0"/>
                                  </p:stCondLst>
                                  <p:childTnLst>
                                    <p:set>
                                      <p:cBhvr>
                                        <p:cTn id="9" dur="1" fill="hold">
                                          <p:stCondLst>
                                            <p:cond delay="0"/>
                                          </p:stCondLst>
                                        </p:cTn>
                                        <p:tgtEl>
                                          <p:spTgt spid="2054"/>
                                        </p:tgtEl>
                                        <p:attrNameLst>
                                          <p:attrName>style.visibility</p:attrName>
                                        </p:attrNameLst>
                                      </p:cBhvr>
                                      <p:to>
                                        <p:strVal val="visible"/>
                                      </p:to>
                                    </p:set>
                                    <p:anim calcmode="lin" valueType="num">
                                      <p:cBhvr>
                                        <p:cTn id="10" dur="500" fill="hold"/>
                                        <p:tgtEl>
                                          <p:spTgt spid="2054"/>
                                        </p:tgtEl>
                                        <p:attrNameLst>
                                          <p:attrName>ppt_w</p:attrName>
                                        </p:attrNameLst>
                                      </p:cBhvr>
                                      <p:tavLst>
                                        <p:tav tm="0">
                                          <p:val>
                                            <p:fltVal val="0"/>
                                          </p:val>
                                        </p:tav>
                                        <p:tav tm="100000">
                                          <p:val>
                                            <p:strVal val="#ppt_w"/>
                                          </p:val>
                                        </p:tav>
                                      </p:tavLst>
                                    </p:anim>
                                    <p:anim calcmode="lin" valueType="num">
                                      <p:cBhvr>
                                        <p:cTn id="11" dur="500" fill="hold"/>
                                        <p:tgtEl>
                                          <p:spTgt spid="2054"/>
                                        </p:tgtEl>
                                        <p:attrNameLst>
                                          <p:attrName>ppt_h</p:attrName>
                                        </p:attrNameLst>
                                      </p:cBhvr>
                                      <p:tavLst>
                                        <p:tav tm="0">
                                          <p:val>
                                            <p:fltVal val="0"/>
                                          </p:val>
                                        </p:tav>
                                        <p:tav tm="100000">
                                          <p:val>
                                            <p:strVal val="#ppt_h"/>
                                          </p:val>
                                        </p:tav>
                                      </p:tavLst>
                                    </p:anim>
                                    <p:animEffect transition="in" filter="fade">
                                      <p:cBhvr>
                                        <p:cTn id="12" dur="500"/>
                                        <p:tgtEl>
                                          <p:spTgt spid="2054"/>
                                        </p:tgtEl>
                                      </p:cBhvr>
                                    </p:animEffect>
                                  </p:childTnLst>
                                </p:cTn>
                              </p:par>
                              <p:par>
                                <p:cTn id="13" presetID="26" presetClass="emph" presetSubtype="0" fill="hold" grpId="0" nodeType="withEffect">
                                  <p:stCondLst>
                                    <p:cond delay="0"/>
                                  </p:stCondLst>
                                  <p:childTnLst>
                                    <p:animEffect transition="out" filter="fade">
                                      <p:cBhvr>
                                        <p:cTn id="14" dur="500" tmFilter="0, 0; .2, .5; .8, .5; 1, 0"/>
                                        <p:tgtEl>
                                          <p:spTgt spid="4"/>
                                        </p:tgtEl>
                                      </p:cBhvr>
                                    </p:animEffect>
                                    <p:animScale>
                                      <p:cBhvr>
                                        <p:cTn id="15"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43608" y="1556792"/>
            <a:ext cx="7385933" cy="646331"/>
          </a:xfrm>
          <a:prstGeom prst="rect">
            <a:avLst/>
          </a:prstGeom>
          <a:noFill/>
        </p:spPr>
        <p:txBody>
          <a:bodyPr wrap="none" rtlCol="0">
            <a:spAutoFit/>
          </a:bodyPr>
          <a:lstStyle/>
          <a:p>
            <a:pPr algn="ctr"/>
            <a:r>
              <a:rPr lang="ru-RU" i="1" dirty="0" smtClean="0"/>
              <a:t>Работу </a:t>
            </a:r>
            <a:r>
              <a:rPr lang="ru-RU" i="1" dirty="0" smtClean="0"/>
              <a:t>выполнил </a:t>
            </a:r>
            <a:r>
              <a:rPr lang="ru-RU" i="1" dirty="0" smtClean="0"/>
              <a:t>Митрофанов Михаил ( 13 лет </a:t>
            </a:r>
            <a:r>
              <a:rPr lang="ru-RU" i="1" dirty="0" smtClean="0"/>
              <a:t>), </a:t>
            </a:r>
          </a:p>
          <a:p>
            <a:pPr algn="ctr"/>
            <a:r>
              <a:rPr lang="ru-RU" i="1" dirty="0" smtClean="0"/>
              <a:t>ученик Воскресной школы «Рассвет» храма Илии пророка г. Иваново</a:t>
            </a:r>
            <a:endParaRPr lang="ru-RU" i="1" dirty="0"/>
          </a:p>
        </p:txBody>
      </p:sp>
      <p:sp>
        <p:nvSpPr>
          <p:cNvPr id="6" name="TextBox 5"/>
          <p:cNvSpPr txBox="1"/>
          <p:nvPr/>
        </p:nvSpPr>
        <p:spPr>
          <a:xfrm>
            <a:off x="1195156" y="5229200"/>
            <a:ext cx="7082836" cy="369332"/>
          </a:xfrm>
          <a:prstGeom prst="rect">
            <a:avLst/>
          </a:prstGeom>
          <a:noFill/>
        </p:spPr>
        <p:txBody>
          <a:bodyPr wrap="none" rtlCol="0">
            <a:spAutoFit/>
          </a:bodyPr>
          <a:lstStyle/>
          <a:p>
            <a:r>
              <a:rPr lang="ru-RU" i="1" dirty="0" smtClean="0"/>
              <a:t>Преподаватель </a:t>
            </a:r>
            <a:r>
              <a:rPr lang="ru-RU" i="1" dirty="0" smtClean="0"/>
              <a:t>Воскресной </a:t>
            </a:r>
            <a:r>
              <a:rPr lang="ru-RU" i="1" dirty="0" smtClean="0"/>
              <a:t>школы Вера Константиновна Бякова </a:t>
            </a:r>
            <a:endParaRPr lang="ru-RU" i="1" dirty="0"/>
          </a:p>
        </p:txBody>
      </p:sp>
    </p:spTree>
    <p:extLst>
      <p:ext uri="{BB962C8B-B14F-4D97-AF65-F5344CB8AC3E}">
        <p14:creationId xmlns:p14="http://schemas.microsoft.com/office/powerpoint/2010/main" val="379077150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8" presetClass="emph" presetSubtype="0" fill="hold" grpId="0" nodeType="afterEffect">
                                  <p:stCondLst>
                                    <p:cond delay="0"/>
                                  </p:stCondLst>
                                  <p:iterate type="lt">
                                    <p:tmPct val="4000"/>
                                  </p:iterate>
                                  <p:childTnLst>
                                    <p:set>
                                      <p:cBhvr override="childStyle">
                                        <p:cTn id="10" dur="2500" fill="hold"/>
                                        <p:tgtEl>
                                          <p:spTgt spid="6"/>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565337" y="1052736"/>
            <a:ext cx="8229600" cy="1143000"/>
          </a:xfrm>
        </p:spPr>
        <p:txBody>
          <a:bodyPr>
            <a:normAutofit fontScale="90000"/>
          </a:bodyPr>
          <a:lstStyle/>
          <a:p>
            <a:pPr algn="ct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Основной </a:t>
            </a:r>
            <a:r>
              <a:rPr lang="ru-RU" dirty="0" smtClean="0"/>
              <a:t>конфликт – </a:t>
            </a:r>
            <a:r>
              <a:rPr lang="ru-RU" dirty="0" smtClean="0"/>
              <a:t/>
            </a:r>
            <a:br>
              <a:rPr lang="ru-RU" dirty="0" smtClean="0"/>
            </a:br>
            <a:r>
              <a:rPr lang="ru-RU" dirty="0" smtClean="0"/>
              <a:t>русско-турецкая </a:t>
            </a:r>
            <a:r>
              <a:rPr lang="ru-RU" dirty="0" smtClean="0"/>
              <a:t>война  </a:t>
            </a:r>
            <a:r>
              <a:rPr lang="ru-RU" dirty="0" smtClean="0"/>
              <a:t/>
            </a:r>
            <a:br>
              <a:rPr lang="ru-RU" dirty="0" smtClean="0"/>
            </a:br>
            <a:r>
              <a:rPr lang="ru-RU" dirty="0" smtClean="0"/>
              <a:t>1787 </a:t>
            </a:r>
            <a:r>
              <a:rPr lang="ru-RU" dirty="0" smtClean="0"/>
              <a:t>– 1791 </a:t>
            </a:r>
            <a:r>
              <a:rPr lang="ru-RU" dirty="0" err="1" smtClean="0"/>
              <a:t>г.г</a:t>
            </a:r>
            <a:r>
              <a:rPr lang="ru-RU" dirty="0" smtClean="0"/>
              <a:t>.</a:t>
            </a:r>
            <a:endParaRPr lang="ru-RU" dirty="0"/>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7973" y="2492896"/>
            <a:ext cx="7524328" cy="3710486"/>
          </a:xfrm>
          <a:prstGeom prst="rect">
            <a:avLst/>
          </a:prstGeom>
          <a:ln w="228600" cap="sq" cmpd="thickThin">
            <a:solidFill>
              <a:srgbClr val="0070C0"/>
            </a:solidFill>
            <a:prstDash val="solid"/>
            <a:miter lim="800000"/>
          </a:ln>
          <a:effectLst>
            <a:innerShdw blurRad="76200">
              <a:srgbClr val="000000"/>
            </a:innerShdw>
          </a:effectLst>
        </p:spPr>
      </p:pic>
    </p:spTree>
    <p:custDataLst>
      <p:tags r:id="rId1"/>
    </p:custDataLst>
  </p:cSld>
  <p:clrMapOvr>
    <a:masterClrMapping/>
  </p:clrMapOvr>
  <p:transition spd="slow" advTm="4743">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87624" y="620688"/>
            <a:ext cx="184731" cy="369332"/>
          </a:xfrm>
          <a:prstGeom prst="rect">
            <a:avLst/>
          </a:prstGeom>
          <a:noFill/>
        </p:spPr>
        <p:txBody>
          <a:bodyPr wrap="none" rtlCol="0">
            <a:spAutoFit/>
          </a:bodyPr>
          <a:lstStyle/>
          <a:p>
            <a:endParaRPr lang="ru-RU" dirty="0"/>
          </a:p>
        </p:txBody>
      </p:sp>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Прямоугольник 2"/>
          <p:cNvSpPr/>
          <p:nvPr/>
        </p:nvSpPr>
        <p:spPr>
          <a:xfrm>
            <a:off x="428596" y="33485"/>
            <a:ext cx="8286808" cy="341632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ru-RU" sz="2400" b="1" dirty="0">
                <a:ln w="18415" cmpd="sng">
                  <a:solidFill>
                    <a:schemeClr val="bg1">
                      <a:lumMod val="95000"/>
                    </a:schemeClr>
                  </a:solidFill>
                  <a:prstDash val="solid"/>
                </a:ln>
                <a:solidFill>
                  <a:schemeClr val="tx1"/>
                </a:solidFill>
                <a:latin typeface="+mj-lt"/>
              </a:rPr>
              <a:t>В июле 1787 года Турция, пользуясь поддержкой Великобритании, Франции и Пруссии, потребовала от России возвращения </a:t>
            </a:r>
            <a:r>
              <a:rPr lang="ru-RU" sz="2400" b="1" dirty="0" smtClean="0">
                <a:ln w="18415" cmpd="sng">
                  <a:solidFill>
                    <a:schemeClr val="bg1">
                      <a:lumMod val="95000"/>
                    </a:schemeClr>
                  </a:solidFill>
                  <a:prstDash val="solid"/>
                </a:ln>
                <a:solidFill>
                  <a:schemeClr val="tx1"/>
                </a:solidFill>
                <a:latin typeface="+mj-lt"/>
              </a:rPr>
              <a:t>Крыма, </a:t>
            </a:r>
            <a:r>
              <a:rPr lang="ru-RU" sz="2400" b="1" dirty="0">
                <a:ln w="18415" cmpd="sng">
                  <a:solidFill>
                    <a:schemeClr val="bg1">
                      <a:lumMod val="95000"/>
                    </a:schemeClr>
                  </a:solidFill>
                  <a:prstDash val="solid"/>
                </a:ln>
                <a:solidFill>
                  <a:schemeClr val="tx1"/>
                </a:solidFill>
                <a:latin typeface="+mj-lt"/>
              </a:rPr>
              <a:t>отказа от покровительства Грузии </a:t>
            </a:r>
            <a:r>
              <a:rPr lang="ru-RU" sz="2400" b="1" dirty="0" smtClean="0">
                <a:ln w="18415" cmpd="sng">
                  <a:solidFill>
                    <a:schemeClr val="bg1">
                      <a:lumMod val="95000"/>
                    </a:schemeClr>
                  </a:solidFill>
                  <a:prstDash val="solid"/>
                </a:ln>
                <a:solidFill>
                  <a:schemeClr val="tx1"/>
                </a:solidFill>
                <a:latin typeface="+mj-lt"/>
              </a:rPr>
              <a:t>и </a:t>
            </a:r>
            <a:r>
              <a:rPr lang="ru-RU" sz="2400" b="1" dirty="0">
                <a:ln w="18415" cmpd="sng">
                  <a:solidFill>
                    <a:schemeClr val="bg1">
                      <a:lumMod val="95000"/>
                    </a:schemeClr>
                  </a:solidFill>
                  <a:prstDash val="solid"/>
                </a:ln>
                <a:solidFill>
                  <a:schemeClr val="tx1"/>
                </a:solidFill>
                <a:latin typeface="+mj-lt"/>
              </a:rPr>
              <a:t>согласия на осмотр русских торговых судов, проходящих через Черноморские проливы. Не получив удовлетворительного ответа на свой ультиматум, турецкое правительство </a:t>
            </a:r>
            <a:r>
              <a:rPr lang="ru-RU" sz="2400" b="1" dirty="0">
                <a:ln w="18415" cmpd="sng">
                  <a:solidFill>
                    <a:schemeClr val="bg1">
                      <a:lumMod val="95000"/>
                    </a:schemeClr>
                  </a:solidFill>
                  <a:prstDash val="solid"/>
                </a:ln>
                <a:solidFill>
                  <a:srgbClr val="C00000"/>
                </a:solidFill>
                <a:latin typeface="+mj-lt"/>
              </a:rPr>
              <a:t>12 (23) августа 1787 года </a:t>
            </a:r>
            <a:r>
              <a:rPr lang="ru-RU" sz="2400" b="1" dirty="0">
                <a:ln w="18415" cmpd="sng">
                  <a:solidFill>
                    <a:schemeClr val="bg1">
                      <a:lumMod val="95000"/>
                    </a:schemeClr>
                  </a:solidFill>
                  <a:prstDash val="solid"/>
                </a:ln>
                <a:solidFill>
                  <a:schemeClr val="tx1"/>
                </a:solidFill>
                <a:latin typeface="+mj-lt"/>
              </a:rPr>
              <a:t>объявило России войну</a:t>
            </a:r>
            <a:r>
              <a:rPr lang="ru-RU" sz="2400" b="1" dirty="0" smtClean="0">
                <a:ln w="18415" cmpd="sng">
                  <a:solidFill>
                    <a:schemeClr val="bg1">
                      <a:lumMod val="95000"/>
                    </a:schemeClr>
                  </a:solidFill>
                  <a:prstDash val="solid"/>
                </a:ln>
                <a:solidFill>
                  <a:schemeClr val="tx1"/>
                </a:solidFill>
                <a:latin typeface="+mj-lt"/>
              </a:rPr>
              <a:t>.</a:t>
            </a:r>
            <a:r>
              <a:rPr lang="en-US" sz="2400" b="1" dirty="0" smtClean="0">
                <a:ln w="18415" cmpd="sng">
                  <a:solidFill>
                    <a:schemeClr val="bg1">
                      <a:lumMod val="95000"/>
                    </a:schemeClr>
                  </a:solidFill>
                  <a:prstDash val="solid"/>
                </a:ln>
                <a:solidFill>
                  <a:schemeClr val="tx1"/>
                </a:solidFill>
                <a:latin typeface="+mj-lt"/>
              </a:rPr>
              <a:t> </a:t>
            </a:r>
            <a:r>
              <a:rPr lang="ru-RU" sz="2400" b="1" dirty="0" smtClean="0">
                <a:ln w="18415" cmpd="sng">
                  <a:solidFill>
                    <a:schemeClr val="bg1">
                      <a:lumMod val="95000"/>
                    </a:schemeClr>
                  </a:solidFill>
                  <a:prstDash val="solid"/>
                </a:ln>
                <a:solidFill>
                  <a:schemeClr val="tx1"/>
                </a:solidFill>
                <a:latin typeface="+mj-lt"/>
              </a:rPr>
              <a:t>Россия же решила расширить владения в Северном Причерноморье, воспользовавшись ситуацией.</a:t>
            </a:r>
            <a:endParaRPr lang="ru-RU" sz="2400" b="1" dirty="0">
              <a:ln w="18415" cmpd="sng">
                <a:solidFill>
                  <a:schemeClr val="bg1">
                    <a:lumMod val="95000"/>
                  </a:schemeClr>
                </a:solidFill>
                <a:prstDash val="solid"/>
              </a:ln>
              <a:solidFill>
                <a:schemeClr val="tx1"/>
              </a:solidFill>
              <a:latin typeface="+mj-lt"/>
            </a:endParaRPr>
          </a:p>
        </p:txBody>
      </p:sp>
    </p:spTree>
    <p:custDataLst>
      <p:tags r:id="rId1"/>
    </p:custDataLst>
    <p:extLst>
      <p:ext uri="{BB962C8B-B14F-4D97-AF65-F5344CB8AC3E}">
        <p14:creationId xmlns:p14="http://schemas.microsoft.com/office/powerpoint/2010/main" val="3813311660"/>
      </p:ext>
    </p:extLst>
  </p:cSld>
  <p:clrMapOvr>
    <a:masterClrMapping/>
  </p:clrMapOvr>
  <p:transition spd="slow" advTm="22059">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1022" y="-6816"/>
            <a:ext cx="9169886" cy="6940738"/>
          </a:xfrm>
          <a:prstGeom prst="rect">
            <a:avLst/>
          </a:prstGeom>
        </p:spPr>
      </p:pic>
      <p:sp>
        <p:nvSpPr>
          <p:cNvPr id="2" name="Прямоугольник 1"/>
          <p:cNvSpPr/>
          <p:nvPr/>
        </p:nvSpPr>
        <p:spPr>
          <a:xfrm>
            <a:off x="500034" y="0"/>
            <a:ext cx="7786742" cy="3416320"/>
          </a:xfrm>
          <a:prstGeom prst="rect">
            <a:avLst/>
          </a:prstGeom>
        </p:spPr>
        <p:txBody>
          <a:bodyPr wrap="square">
            <a:spAutoFit/>
          </a:bodyPr>
          <a:lstStyle/>
          <a:p>
            <a:r>
              <a:rPr lang="ru-RU" sz="2400" dirty="0" smtClean="0">
                <a:ln w="18415" cmpd="sng">
                  <a:solidFill>
                    <a:srgbClr val="FFFFFF"/>
                  </a:solidFill>
                  <a:prstDash val="solid"/>
                </a:ln>
                <a:effectLst>
                  <a:outerShdw blurRad="38100" dist="38100" dir="2700000" algn="tl">
                    <a:srgbClr val="000000">
                      <a:alpha val="43137"/>
                    </a:srgbClr>
                  </a:outerShdw>
                </a:effectLst>
                <a:latin typeface="Arial Black" pitchFamily="34" charset="0"/>
              </a:rPr>
              <a:t>В октябре 1787 года русские войска под командованием Суворова почти полностью уничтожили шеститысячный десант турок, не позволив им захватить устье Дуная на Кинбурнской косе. Противник никак не соглашался принять предлагаемые Россией условия мира и постоянно откладывал переговоры, несмотря на блистательные победы русской армии.</a:t>
            </a:r>
            <a:endParaRPr lang="ru-RU" sz="2400" dirty="0">
              <a:ln w="18415" cmpd="sng">
                <a:solidFill>
                  <a:srgbClr val="FFFFFF"/>
                </a:solidFill>
                <a:prstDash val="solid"/>
              </a:ln>
              <a:effectLst>
                <a:outerShdw blurRad="38100" dist="38100" dir="2700000" algn="tl">
                  <a:srgbClr val="000000">
                    <a:alpha val="43137"/>
                  </a:srgbClr>
                </a:outerShdw>
              </a:effectLst>
              <a:latin typeface="Arial Black" pitchFamily="34" charset="0"/>
            </a:endParaRPr>
          </a:p>
        </p:txBody>
      </p:sp>
    </p:spTree>
    <p:extLst>
      <p:ext uri="{BB962C8B-B14F-4D97-AF65-F5344CB8AC3E}">
        <p14:creationId xmlns:p14="http://schemas.microsoft.com/office/powerpoint/2010/main" val="3671880769"/>
      </p:ext>
    </p:extLst>
  </p:cSld>
  <p:clrMapOvr>
    <a:masterClrMapping/>
  </p:clrMapOvr>
  <p:transition spd="slow" advTm="12152">
    <p:fade/>
  </p:transition>
  <p:timing>
    <p:tnLst>
      <p:par>
        <p:cTn id="1" dur="indefinite" restart="never" nodeType="tmRoot"/>
      </p:par>
    </p:tnLst>
  </p:timing>
  <p:extLst mod="1">
    <p:ext uri="{E180D4A7-C9FB-4DFB-919C-405C955672EB}">
      <p14:showEvtLst xmlns:p14="http://schemas.microsoft.com/office/powerpoint/2010/main">
        <p14:playEvt time="1011" objId="3"/>
        <p14:pauseEvt time="1677" objId="3"/>
        <p14:seekEvt time="1677" objId="3" seek="666"/>
        <p14:resumeEvt time="1677" objId="3"/>
        <p14:stopEvt time="3295" objId="3"/>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24924" y="272291"/>
            <a:ext cx="9197513" cy="224676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sz="2000" dirty="0" smtClean="0">
                <a:ln w="10160">
                  <a:solidFill>
                    <a:schemeClr val="accent1"/>
                  </a:solidFill>
                  <a:prstDash val="solid"/>
                </a:ln>
                <a:solidFill>
                  <a:schemeClr val="accent1">
                    <a:lumMod val="75000"/>
                  </a:schemeClr>
                </a:solidFill>
              </a:rPr>
              <a:t>В 1790 г русские войска получили </a:t>
            </a:r>
            <a:r>
              <a:rPr lang="ru-RU" dirty="0" smtClean="0">
                <a:ln w="10160">
                  <a:solidFill>
                    <a:schemeClr val="accent1"/>
                  </a:solidFill>
                  <a:prstDash val="solid"/>
                </a:ln>
                <a:solidFill>
                  <a:schemeClr val="accent1">
                    <a:lumMod val="75000"/>
                  </a:schemeClr>
                </a:solidFill>
              </a:rPr>
              <a:t>приказ</a:t>
            </a:r>
            <a:r>
              <a:rPr lang="ru-RU" sz="2000" dirty="0" smtClean="0">
                <a:ln w="10160">
                  <a:solidFill>
                    <a:schemeClr val="accent1"/>
                  </a:solidFill>
                  <a:prstDash val="solid"/>
                </a:ln>
                <a:solidFill>
                  <a:schemeClr val="accent1">
                    <a:lumMod val="75000"/>
                  </a:schemeClr>
                </a:solidFill>
              </a:rPr>
              <a:t> -  овладеть крепостью Измаил.</a:t>
            </a:r>
          </a:p>
          <a:p>
            <a:r>
              <a:rPr lang="ru-RU" sz="2000" dirty="0" smtClean="0">
                <a:ln w="10160">
                  <a:solidFill>
                    <a:schemeClr val="accent1"/>
                  </a:solidFill>
                  <a:prstDash val="solid"/>
                </a:ln>
                <a:solidFill>
                  <a:schemeClr val="accent1">
                    <a:lumMod val="75000"/>
                  </a:schemeClr>
                </a:solidFill>
              </a:rPr>
              <a:t>В преддверии наступающей зимы русские военачальники Иосиф де Рибас, Иван Гудович и брат Потёмкина Павел на военном совете, состоявшемся 7 декабря, решили снять осаду крепости. Однако Светлейший князь Григорий Потёмкин это решение не утвердил и  предписал генерал-аншефу А. В. Суворову, войска которого стояли у Галаца, принять командование частями, осаждавшими Измаил. </a:t>
            </a:r>
            <a:endParaRPr lang="ru-RU" sz="2000" dirty="0">
              <a:ln w="10160">
                <a:solidFill>
                  <a:schemeClr val="accent1"/>
                </a:solidFill>
                <a:prstDash val="solid"/>
              </a:ln>
              <a:solidFill>
                <a:schemeClr val="accent1">
                  <a:lumMod val="75000"/>
                </a:schemeClr>
              </a:solidFill>
            </a:endParaRPr>
          </a:p>
        </p:txBody>
      </p:sp>
      <p:pic>
        <p:nvPicPr>
          <p:cNvPr id="1026" name="Picture 2" descr="http://timer.od.ua/uploads/2013/12/138771496433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570262"/>
            <a:ext cx="9172590" cy="4284000"/>
          </a:xfrm>
          <a:prstGeom prst="rect">
            <a:avLst/>
          </a:prstGeom>
          <a:noFill/>
          <a:extLst>
            <a:ext uri="{909E8E84-426E-40DD-AFC4-6F175D3DCCD1}">
              <a14:hiddenFill xmlns:a14="http://schemas.microsoft.com/office/drawing/2010/main">
                <a:solidFill>
                  <a:srgbClr val="FFFFFF"/>
                </a:solidFill>
              </a14:hiddenFill>
            </a:ext>
          </a:extLst>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6915" y="3691159"/>
            <a:ext cx="3375675" cy="3163103"/>
          </a:xfrm>
          <a:prstGeom prst="rect">
            <a:avLst/>
          </a:prstGeom>
        </p:spPr>
      </p:pic>
    </p:spTree>
    <p:custDataLst>
      <p:tags r:id="rId1"/>
    </p:custDataLst>
    <p:extLst>
      <p:ext uri="{BB962C8B-B14F-4D97-AF65-F5344CB8AC3E}">
        <p14:creationId xmlns:p14="http://schemas.microsoft.com/office/powerpoint/2010/main" val="1760410750"/>
      </p:ext>
    </p:extLst>
  </p:cSld>
  <p:clrMapOvr>
    <a:masterClrMapping/>
  </p:clrMapOvr>
  <p:transition spd="slow" advTm="2257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1026"/>
                                        </p:tgtEl>
                                        <p:attrNameLst>
                                          <p:attrName>style.visibility</p:attrName>
                                        </p:attrNameLst>
                                      </p:cBhvr>
                                      <p:to>
                                        <p:strVal val="visible"/>
                                      </p:to>
                                    </p:set>
                                    <p:anim calcmode="lin" valueType="num">
                                      <p:cBhvr>
                                        <p:cTn id="10" dur="750" fill="hold"/>
                                        <p:tgtEl>
                                          <p:spTgt spid="1026"/>
                                        </p:tgtEl>
                                        <p:attrNameLst>
                                          <p:attrName>ppt_w</p:attrName>
                                        </p:attrNameLst>
                                      </p:cBhvr>
                                      <p:tavLst>
                                        <p:tav tm="0">
                                          <p:val>
                                            <p:fltVal val="0"/>
                                          </p:val>
                                        </p:tav>
                                        <p:tav tm="100000">
                                          <p:val>
                                            <p:strVal val="#ppt_w"/>
                                          </p:val>
                                        </p:tav>
                                      </p:tavLst>
                                    </p:anim>
                                    <p:anim calcmode="lin" valueType="num">
                                      <p:cBhvr>
                                        <p:cTn id="11" dur="750" fill="hold"/>
                                        <p:tgtEl>
                                          <p:spTgt spid="1026"/>
                                        </p:tgtEl>
                                        <p:attrNameLst>
                                          <p:attrName>ppt_h</p:attrName>
                                        </p:attrNameLst>
                                      </p:cBhvr>
                                      <p:tavLst>
                                        <p:tav tm="0">
                                          <p:val>
                                            <p:fltVal val="0"/>
                                          </p:val>
                                        </p:tav>
                                        <p:tav tm="100000">
                                          <p:val>
                                            <p:strVal val="#ppt_h"/>
                                          </p:val>
                                        </p:tav>
                                      </p:tavLst>
                                    </p:anim>
                                    <p:animEffect transition="in" filter="fade">
                                      <p:cBhvr>
                                        <p:cTn id="12" dur="750"/>
                                        <p:tgtEl>
                                          <p:spTgt spid="1026"/>
                                        </p:tgtEl>
                                      </p:cBhvr>
                                    </p:animEffect>
                                  </p:childTnLst>
                                </p:cTn>
                              </p:par>
                            </p:childTnLst>
                          </p:cTn>
                        </p:par>
                        <p:par>
                          <p:cTn id="13" fill="hold">
                            <p:stCondLst>
                              <p:cond delay="750"/>
                            </p:stCondLst>
                            <p:childTnLst>
                              <p:par>
                                <p:cTn id="14" presetID="53" presetClass="entr" presetSubtype="16" fill="hold" grpId="1" nodeType="afterEffect">
                                  <p:stCondLst>
                                    <p:cond delay="1500"/>
                                  </p:stCondLst>
                                  <p:childTnLst>
                                    <p:set>
                                      <p:cBhvr>
                                        <p:cTn id="15" dur="1" fill="hold">
                                          <p:stCondLst>
                                            <p:cond delay="0"/>
                                          </p:stCondLst>
                                        </p:cTn>
                                        <p:tgtEl>
                                          <p:spTgt spid="6"/>
                                        </p:tgtEl>
                                        <p:attrNameLst>
                                          <p:attrName>style.visibility</p:attrName>
                                        </p:attrNameLst>
                                      </p:cBhvr>
                                      <p:to>
                                        <p:strVal val="visible"/>
                                      </p:to>
                                    </p:set>
                                    <p:anim calcmode="lin" valueType="num">
                                      <p:cBhvr>
                                        <p:cTn id="16" dur="750" fill="hold"/>
                                        <p:tgtEl>
                                          <p:spTgt spid="6"/>
                                        </p:tgtEl>
                                        <p:attrNameLst>
                                          <p:attrName>ppt_w</p:attrName>
                                        </p:attrNameLst>
                                      </p:cBhvr>
                                      <p:tavLst>
                                        <p:tav tm="0">
                                          <p:val>
                                            <p:fltVal val="0"/>
                                          </p:val>
                                        </p:tav>
                                        <p:tav tm="100000">
                                          <p:val>
                                            <p:strVal val="#ppt_w"/>
                                          </p:val>
                                        </p:tav>
                                      </p:tavLst>
                                    </p:anim>
                                    <p:anim calcmode="lin" valueType="num">
                                      <p:cBhvr>
                                        <p:cTn id="17" dur="750" fill="hold"/>
                                        <p:tgtEl>
                                          <p:spTgt spid="6"/>
                                        </p:tgtEl>
                                        <p:attrNameLst>
                                          <p:attrName>ppt_h</p:attrName>
                                        </p:attrNameLst>
                                      </p:cBhvr>
                                      <p:tavLst>
                                        <p:tav tm="0">
                                          <p:val>
                                            <p:fltVal val="0"/>
                                          </p:val>
                                        </p:tav>
                                        <p:tav tm="100000">
                                          <p:val>
                                            <p:strVal val="#ppt_h"/>
                                          </p:val>
                                        </p:tav>
                                      </p:tavLst>
                                    </p:anim>
                                    <p:animEffect transition="in" filter="fade">
                                      <p:cBhvr>
                                        <p:cTn id="18" dur="75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42" fill="hold" nodeType="clickEffect">
                                  <p:stCondLst>
                                    <p:cond delay="500"/>
                                  </p:stCondLst>
                                  <p:childTnLst>
                                    <p:set>
                                      <p:cBhvr>
                                        <p:cTn id="22" dur="1" fill="hold">
                                          <p:stCondLst>
                                            <p:cond delay="0"/>
                                          </p:stCondLst>
                                        </p:cTn>
                                        <p:tgtEl>
                                          <p:spTgt spid="5"/>
                                        </p:tgtEl>
                                        <p:attrNameLst>
                                          <p:attrName>style.visibility</p:attrName>
                                        </p:attrNameLst>
                                      </p:cBhvr>
                                      <p:to>
                                        <p:strVal val="visible"/>
                                      </p:to>
                                    </p:set>
                                    <p:animEffect transition="in" filter="barn(out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Содержимое 8"/>
          <p:cNvSpPr>
            <a:spLocks noGrp="1"/>
          </p:cNvSpPr>
          <p:nvPr>
            <p:ph sz="half" idx="1"/>
          </p:nvPr>
        </p:nvSpPr>
        <p:spPr>
          <a:xfrm>
            <a:off x="251520" y="620688"/>
            <a:ext cx="3887122" cy="6048672"/>
          </a:xfrm>
        </p:spPr>
        <p:txBody>
          <a:bodyPr>
            <a:noAutofit/>
          </a:bodyPr>
          <a:lstStyle/>
          <a:p>
            <a:pPr marL="0" indent="0">
              <a:buNone/>
            </a:pPr>
            <a:r>
              <a:rPr lang="ru-RU" sz="2800" dirty="0" smtClean="0"/>
              <a:t>7 (18) дек 1970 </a:t>
            </a:r>
            <a:r>
              <a:rPr lang="ru-RU" sz="2800" dirty="0" smtClean="0"/>
              <a:t>г. </a:t>
            </a:r>
            <a:r>
              <a:rPr lang="ru-RU" sz="2800" dirty="0" smtClean="0"/>
              <a:t>Суворов отправил коменданту крепости ультиматум </a:t>
            </a:r>
            <a:r>
              <a:rPr lang="ru-RU" sz="2800" dirty="0" smtClean="0"/>
              <a:t>                  с </a:t>
            </a:r>
            <a:r>
              <a:rPr lang="ru-RU" sz="2800" dirty="0" smtClean="0"/>
              <a:t>требованием сдать крепость не позднее, чем через 24 часа </a:t>
            </a:r>
            <a:r>
              <a:rPr lang="ru-RU" sz="2800" dirty="0" smtClean="0"/>
              <a:t>                  с </a:t>
            </a:r>
            <a:r>
              <a:rPr lang="ru-RU" sz="2800" dirty="0" smtClean="0"/>
              <a:t>момента вручения документа. Ультиматум был отклонен. Тогда Суворов на 11 декабря назначил штурм Измаила…</a:t>
            </a:r>
            <a:endParaRPr lang="ru-RU" sz="2800" dirty="0"/>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968" y="1196752"/>
            <a:ext cx="4770563" cy="4392488"/>
          </a:xfrm>
          <a:prstGeom prst="rect">
            <a:avLst/>
          </a:prstGeom>
          <a:effectLst>
            <a:outerShdw blurRad="50800" dist="38100" dir="2700000" algn="tl" rotWithShape="0">
              <a:prstClr val="black">
                <a:alpha val="40000"/>
              </a:prstClr>
            </a:outerShdw>
          </a:effectLst>
          <a:scene3d>
            <a:camera prst="orthographicFront"/>
            <a:lightRig rig="threePt" dir="t"/>
          </a:scene3d>
          <a:sp3d>
            <a:bevelT/>
          </a:sp3d>
        </p:spPr>
      </p:pic>
    </p:spTree>
    <p:custDataLst>
      <p:tags r:id="rId1"/>
    </p:custDataLst>
    <p:extLst>
      <p:ext uri="{BB962C8B-B14F-4D97-AF65-F5344CB8AC3E}">
        <p14:creationId xmlns:p14="http://schemas.microsoft.com/office/powerpoint/2010/main" val="310511704"/>
      </p:ext>
    </p:extLst>
  </p:cSld>
  <p:clrMapOvr>
    <a:masterClrMapping/>
  </p:clrMapOvr>
  <p:transition spd="slow" advTm="13136">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1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635" y="442373"/>
            <a:ext cx="5143536" cy="6220385"/>
          </a:xfrm>
          <a:prstGeom prst="rect">
            <a:avLst/>
          </a:prstGeom>
          <a:ln w="228600" cap="sq" cmpd="thickThin">
            <a:solidFill>
              <a:srgbClr val="000000"/>
            </a:solidFill>
            <a:prstDash val="solid"/>
            <a:miter lim="800000"/>
          </a:ln>
          <a:effectLst>
            <a:innerShdw blurRad="76200">
              <a:srgbClr val="000000"/>
            </a:innerShdw>
          </a:effectLst>
        </p:spPr>
      </p:pic>
      <p:sp>
        <p:nvSpPr>
          <p:cNvPr id="8" name="TextBox 7"/>
          <p:cNvSpPr txBox="1"/>
          <p:nvPr/>
        </p:nvSpPr>
        <p:spPr>
          <a:xfrm>
            <a:off x="395536" y="1269762"/>
            <a:ext cx="2500330" cy="5016758"/>
          </a:xfrm>
          <a:prstGeom prst="rect">
            <a:avLst/>
          </a:prstGeom>
          <a:noFill/>
        </p:spPr>
        <p:txBody>
          <a:bodyPr wrap="square" rtlCol="0">
            <a:spAutoFit/>
          </a:bodyPr>
          <a:lstStyle/>
          <a:p>
            <a:r>
              <a:rPr lang="ru-RU" sz="3200" dirty="0" smtClean="0">
                <a:solidFill>
                  <a:srgbClr val="0070C0"/>
                </a:solidFill>
              </a:rPr>
              <a:t>Карта</a:t>
            </a:r>
            <a:r>
              <a:rPr lang="ru-RU" sz="3200" dirty="0" smtClean="0">
                <a:solidFill>
                  <a:srgbClr val="0070C0"/>
                </a:solidFill>
              </a:rPr>
              <a:t>, на которой видны действия войск Суворова при штурме крепости </a:t>
            </a:r>
            <a:r>
              <a:rPr lang="ru-RU" sz="3200" dirty="0" smtClean="0">
                <a:solidFill>
                  <a:srgbClr val="0070C0"/>
                </a:solidFill>
              </a:rPr>
              <a:t>    11 </a:t>
            </a:r>
            <a:r>
              <a:rPr lang="ru-RU" sz="3200" dirty="0" smtClean="0">
                <a:solidFill>
                  <a:srgbClr val="0070C0"/>
                </a:solidFill>
              </a:rPr>
              <a:t>декабря 1790 года.</a:t>
            </a:r>
            <a:endParaRPr lang="ru-RU" sz="3200" dirty="0">
              <a:solidFill>
                <a:srgbClr val="0070C0"/>
              </a:solidFill>
            </a:endParaRPr>
          </a:p>
        </p:txBody>
      </p:sp>
    </p:spTree>
    <p:custDataLst>
      <p:tags r:id="rId1"/>
    </p:custDataLst>
    <p:extLst>
      <p:ext uri="{BB962C8B-B14F-4D97-AF65-F5344CB8AC3E}">
        <p14:creationId xmlns:p14="http://schemas.microsoft.com/office/powerpoint/2010/main" val="712128167"/>
      </p:ext>
    </p:extLst>
  </p:cSld>
  <p:clrMapOvr>
    <a:masterClrMapping/>
  </p:clrMapOvr>
  <p:transition spd="slow" advTm="13041">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61096" cy="6858000"/>
          </a:xfrm>
          <a:prstGeom prst="rect">
            <a:avLst/>
          </a:prstGeom>
          <a:ln>
            <a:solidFill>
              <a:schemeClr val="bg1"/>
            </a:solidFill>
          </a:ln>
        </p:spPr>
      </p:pic>
      <p:sp>
        <p:nvSpPr>
          <p:cNvPr id="2" name="Прямоугольник 1"/>
          <p:cNvSpPr/>
          <p:nvPr/>
        </p:nvSpPr>
        <p:spPr>
          <a:xfrm>
            <a:off x="0" y="0"/>
            <a:ext cx="9144000" cy="2246769"/>
          </a:xfrm>
          <a:prstGeom prst="rect">
            <a:avLst/>
          </a:prstGeom>
          <a:ln/>
        </p:spPr>
        <p:style>
          <a:lnRef idx="3">
            <a:schemeClr val="lt1"/>
          </a:lnRef>
          <a:fillRef idx="1">
            <a:schemeClr val="dk1"/>
          </a:fillRef>
          <a:effectRef idx="1">
            <a:schemeClr val="dk1"/>
          </a:effectRef>
          <a:fontRef idx="minor">
            <a:schemeClr val="lt1"/>
          </a:fontRef>
        </p:style>
        <p:txBody>
          <a:bodyPr wrap="square">
            <a:spAutoFit/>
          </a:bodyPr>
          <a:lstStyle/>
          <a:p>
            <a:r>
              <a:rPr lang="ru-RU" sz="2000" dirty="0" smtClean="0">
                <a:ln w="18415" cmpd="sng">
                  <a:solidFill>
                    <a:srgbClr val="FFFF00"/>
                  </a:solidFill>
                  <a:prstDash val="solid"/>
                </a:ln>
                <a:solidFill>
                  <a:srgbClr val="FFFFFF"/>
                </a:solidFill>
                <a:effectLst>
                  <a:outerShdw blurRad="63500" dir="3600000" algn="tl" rotWithShape="0">
                    <a:srgbClr val="000000">
                      <a:alpha val="70000"/>
                    </a:srgbClr>
                  </a:outerShdw>
                </a:effectLst>
              </a:rPr>
              <a:t>Суворов</a:t>
            </a:r>
            <a:r>
              <a:rPr lang="ru-RU" sz="2000" dirty="0">
                <a:ln w="18415" cmpd="sng">
                  <a:solidFill>
                    <a:srgbClr val="FFFF00"/>
                  </a:solidFill>
                  <a:prstDash val="solid"/>
                </a:ln>
                <a:solidFill>
                  <a:srgbClr val="FFFFFF"/>
                </a:solidFill>
                <a:effectLst>
                  <a:outerShdw blurRad="63500" dir="3600000" algn="tl" rotWithShape="0">
                    <a:srgbClr val="000000">
                      <a:alpha val="70000"/>
                    </a:srgbClr>
                  </a:outerShdw>
                </a:effectLst>
              </a:rPr>
              <a:t>, в сопровождении </a:t>
            </a:r>
            <a:r>
              <a:rPr lang="ru-RU" sz="2000" dirty="0" err="1" smtClean="0">
                <a:ln w="18415" cmpd="sng">
                  <a:solidFill>
                    <a:srgbClr val="FFFF00"/>
                  </a:solidFill>
                  <a:prstDash val="solid"/>
                </a:ln>
                <a:solidFill>
                  <a:srgbClr val="FFFFFF"/>
                </a:solidFill>
                <a:effectLst>
                  <a:outerShdw blurRad="63500" dir="3600000" algn="tl" rotWithShape="0">
                    <a:srgbClr val="000000">
                      <a:alpha val="70000"/>
                    </a:srgbClr>
                  </a:outerShdw>
                </a:effectLst>
              </a:rPr>
              <a:t>обер</a:t>
            </a:r>
            <a:r>
              <a:rPr lang="ru-RU" sz="2000" dirty="0" smtClean="0">
                <a:ln w="18415" cmpd="sng">
                  <a:solidFill>
                    <a:srgbClr val="FFFF00"/>
                  </a:solidFill>
                  <a:prstDash val="solid"/>
                </a:ln>
                <a:solidFill>
                  <a:srgbClr val="FFFFFF"/>
                </a:solidFill>
                <a:effectLst>
                  <a:outerShdw blurRad="63500" dir="3600000" algn="tl" rotWithShape="0">
                    <a:srgbClr val="000000">
                      <a:alpha val="70000"/>
                    </a:srgbClr>
                  </a:outerShdw>
                </a:effectLst>
              </a:rPr>
              <a:t>-квартирмейстера </a:t>
            </a:r>
            <a:r>
              <a:rPr lang="ru-RU" sz="2000" dirty="0" smtClean="0">
                <a:ln w="18415" cmpd="sng">
                  <a:solidFill>
                    <a:srgbClr val="FFFF00"/>
                  </a:solidFill>
                  <a:prstDash val="solid"/>
                </a:ln>
                <a:solidFill>
                  <a:srgbClr val="FFFFFF"/>
                </a:solidFill>
                <a:effectLst>
                  <a:outerShdw blurRad="63500" dir="3600000" algn="tl" rotWithShape="0">
                    <a:srgbClr val="000000">
                      <a:alpha val="70000"/>
                    </a:srgbClr>
                  </a:outerShdw>
                </a:effectLst>
              </a:rPr>
              <a:t>Лена и многих генералов и штаб-офицеров , подъезжал к Измаилу на ружейный выстрел, указывал пункты, на которые должны быть направлены колонны, где штурмовать и как взаимно поддерживать одна другую</a:t>
            </a:r>
            <a:r>
              <a:rPr lang="ru-RU" sz="2000" dirty="0" smtClean="0">
                <a:ln w="18415" cmpd="sng">
                  <a:solidFill>
                    <a:srgbClr val="FFFF00"/>
                  </a:solidFill>
                  <a:prstDash val="solid"/>
                </a:ln>
                <a:solidFill>
                  <a:srgbClr val="FFFFFF"/>
                </a:solidFill>
                <a:effectLst>
                  <a:outerShdw blurRad="63500" dir="3600000" algn="tl" rotWithShape="0">
                    <a:srgbClr val="000000">
                      <a:alpha val="70000"/>
                    </a:srgbClr>
                  </a:outerShdw>
                </a:effectLst>
              </a:rPr>
              <a:t>. </a:t>
            </a:r>
            <a:r>
              <a:rPr lang="ru-RU" sz="2000" dirty="0" smtClean="0">
                <a:ln w="18415" cmpd="sng">
                  <a:solidFill>
                    <a:srgbClr val="FFFF00"/>
                  </a:solidFill>
                  <a:prstDash val="solid"/>
                </a:ln>
                <a:solidFill>
                  <a:srgbClr val="FFFFFF"/>
                </a:solidFill>
                <a:effectLst>
                  <a:outerShdw blurRad="63500" dir="3600000" algn="tl" rotWithShape="0">
                    <a:srgbClr val="000000">
                      <a:alpha val="70000"/>
                    </a:srgbClr>
                  </a:outerShdw>
                </a:effectLst>
              </a:rPr>
              <a:t>Суворов объезжал полки, говорил с солдатами так, как только он один умел говорить, вспоминал прежние победы, не скрывал трудностей предстоящего штурма. Атакующие войска разделялись на 3 отряда по 3 колонны каждый .</a:t>
            </a:r>
            <a:endParaRPr lang="ru-RU" sz="2000" dirty="0">
              <a:ln w="18415" cmpd="sng">
                <a:solidFill>
                  <a:srgbClr val="FFFF00"/>
                </a:solidFill>
                <a:prstDash val="solid"/>
              </a:ln>
              <a:solidFill>
                <a:srgbClr val="FFFFFF"/>
              </a:solidFill>
              <a:effectLst>
                <a:outerShdw blurRad="63500" dir="3600000" algn="tl" rotWithShape="0">
                  <a:srgbClr val="000000">
                    <a:alpha val="70000"/>
                  </a:srgbClr>
                </a:outerShdw>
              </a:effectLst>
            </a:endParaRPr>
          </a:p>
        </p:txBody>
      </p:sp>
      <p:pic>
        <p:nvPicPr>
          <p:cNvPr id="4" name="Hatiko">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460432" y="6370637"/>
            <a:ext cx="487363" cy="487363"/>
          </a:xfrm>
          <a:prstGeom prst="rect">
            <a:avLst/>
          </a:prstGeom>
        </p:spPr>
      </p:pic>
    </p:spTree>
    <p:custDataLst>
      <p:tags r:id="rId1"/>
    </p:custDataLst>
    <p:extLst>
      <p:ext uri="{BB962C8B-B14F-4D97-AF65-F5344CB8AC3E}">
        <p14:creationId xmlns:p14="http://schemas.microsoft.com/office/powerpoint/2010/main" val="4249533757"/>
      </p:ext>
    </p:extLst>
  </p:cSld>
  <p:clrMapOvr>
    <a:masterClrMapping/>
  </p:clrMapOvr>
  <p:transition spd="slow" advTm="26099">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1" presetClass="mediacall" presetSubtype="0" fill="hold" nodeType="withEffect">
                                  <p:stCondLst>
                                    <p:cond delay="0"/>
                                  </p:stCondLst>
                                  <p:childTnLst>
                                    <p:cmd type="call" cmd="play">
                                      <p:cBhvr>
                                        <p:cTn id="10"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8">
                <p:cTn id="11" repeatCount="2000" fill="remove" display="0">
                  <p:stCondLst>
                    <p:cond delay="indefinite"/>
                  </p:stCondLst>
                  <p:endCondLst>
                    <p:cond evt="onStopAudio" delay="0">
                      <p:tgtEl>
                        <p:sldTgt/>
                      </p:tgtEl>
                    </p:cond>
                  </p:endCondLst>
                </p:cTn>
                <p:tgtEl>
                  <p:spTgt spid="4"/>
                </p:tgtEl>
              </p:cMediaNode>
            </p:audio>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500034" y="0"/>
            <a:ext cx="8186766" cy="928670"/>
          </a:xfrm>
        </p:spPr>
        <p:txBody>
          <a:bodyPr/>
          <a:lstStyle/>
          <a:p>
            <a:pPr algn="ctr"/>
            <a:r>
              <a:rPr lang="ru-RU" dirty="0" smtClean="0"/>
              <a:t>Атакующие войска</a:t>
            </a:r>
            <a:endParaRPr lang="ru-RU" dirty="0"/>
          </a:p>
        </p:txBody>
      </p:sp>
      <p:sp>
        <p:nvSpPr>
          <p:cNvPr id="2" name="Содержимое 1"/>
          <p:cNvSpPr>
            <a:spLocks noGrp="1"/>
          </p:cNvSpPr>
          <p:nvPr>
            <p:ph idx="1"/>
          </p:nvPr>
        </p:nvSpPr>
        <p:spPr/>
        <p:txBody>
          <a:bodyPr/>
          <a:lstStyle/>
          <a:p>
            <a:r>
              <a:rPr lang="ru-RU" sz="1800" dirty="0" smtClean="0"/>
              <a:t>Отряд генерала</a:t>
            </a:r>
          </a:p>
          <a:p>
            <a:r>
              <a:rPr lang="ru-RU" sz="1800" dirty="0" smtClean="0"/>
              <a:t>Майора де </a:t>
            </a:r>
            <a:r>
              <a:rPr lang="ru-RU" sz="1800" dirty="0" err="1" smtClean="0"/>
              <a:t>Рибаса</a:t>
            </a:r>
            <a:endParaRPr lang="ru-RU" sz="1800" dirty="0" smtClean="0"/>
          </a:p>
          <a:p>
            <a:endParaRPr lang="ru-RU" dirty="0" smtClean="0"/>
          </a:p>
          <a:p>
            <a:endParaRPr lang="ru-RU" sz="2000" dirty="0" smtClean="0"/>
          </a:p>
          <a:p>
            <a:r>
              <a:rPr lang="ru-RU" sz="2000" dirty="0" smtClean="0"/>
              <a:t>Атаковал с речной </a:t>
            </a:r>
          </a:p>
          <a:p>
            <a:r>
              <a:rPr lang="ru-RU" sz="2000" dirty="0" smtClean="0"/>
              <a:t>Стороны правое крыло</a:t>
            </a:r>
            <a:endParaRPr lang="ru-RU" sz="2000" dirty="0"/>
          </a:p>
        </p:txBody>
      </p:sp>
      <p:cxnSp>
        <p:nvCxnSpPr>
          <p:cNvPr id="5" name="Прямая со стрелкой 4"/>
          <p:cNvCxnSpPr/>
          <p:nvPr/>
        </p:nvCxnSpPr>
        <p:spPr>
          <a:xfrm rot="5400000">
            <a:off x="2571736" y="928670"/>
            <a:ext cx="642942" cy="50006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7" name="Прямая со стрелкой 6"/>
          <p:cNvCxnSpPr/>
          <p:nvPr/>
        </p:nvCxnSpPr>
        <p:spPr>
          <a:xfrm rot="5400000">
            <a:off x="1750199" y="2821777"/>
            <a:ext cx="500066" cy="28575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9" name="Прямая со стрелкой 8"/>
          <p:cNvCxnSpPr/>
          <p:nvPr/>
        </p:nvCxnSpPr>
        <p:spPr>
          <a:xfrm rot="16200000" flipH="1">
            <a:off x="5857884" y="1000108"/>
            <a:ext cx="785818" cy="64294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1" name="Прямая со стрелкой 10"/>
          <p:cNvCxnSpPr>
            <a:stCxn id="3" idx="2"/>
          </p:cNvCxnSpPr>
          <p:nvPr/>
        </p:nvCxnSpPr>
        <p:spPr>
          <a:xfrm rot="16200000" flipH="1">
            <a:off x="3654014" y="1868072"/>
            <a:ext cx="1928826" cy="50021"/>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2" name="TextBox 11"/>
          <p:cNvSpPr txBox="1"/>
          <p:nvPr/>
        </p:nvSpPr>
        <p:spPr>
          <a:xfrm>
            <a:off x="5715008" y="1857364"/>
            <a:ext cx="2428892" cy="923330"/>
          </a:xfrm>
          <a:prstGeom prst="rect">
            <a:avLst/>
          </a:prstGeom>
          <a:noFill/>
        </p:spPr>
        <p:txBody>
          <a:bodyPr wrap="square" rtlCol="0">
            <a:spAutoFit/>
          </a:bodyPr>
          <a:lstStyle/>
          <a:p>
            <a:r>
              <a:rPr lang="ru-RU" dirty="0" smtClean="0"/>
              <a:t>Отряд генерала поручика Павла Потемкина</a:t>
            </a:r>
            <a:endParaRPr lang="ru-RU" dirty="0"/>
          </a:p>
        </p:txBody>
      </p:sp>
      <p:cxnSp>
        <p:nvCxnSpPr>
          <p:cNvPr id="14" name="Прямая со стрелкой 13"/>
          <p:cNvCxnSpPr/>
          <p:nvPr/>
        </p:nvCxnSpPr>
        <p:spPr>
          <a:xfrm rot="16200000" flipH="1">
            <a:off x="7000892" y="2786058"/>
            <a:ext cx="714380" cy="42862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5" name="TextBox 14"/>
          <p:cNvSpPr txBox="1"/>
          <p:nvPr/>
        </p:nvSpPr>
        <p:spPr>
          <a:xfrm>
            <a:off x="6429388" y="3500438"/>
            <a:ext cx="2500330" cy="1200329"/>
          </a:xfrm>
          <a:prstGeom prst="rect">
            <a:avLst/>
          </a:prstGeom>
          <a:noFill/>
        </p:spPr>
        <p:txBody>
          <a:bodyPr wrap="square" rtlCol="0">
            <a:spAutoFit/>
          </a:bodyPr>
          <a:lstStyle/>
          <a:p>
            <a:r>
              <a:rPr lang="ru-RU" dirty="0" smtClean="0"/>
              <a:t>Назначение – произвести удар на западную часть крепости</a:t>
            </a:r>
            <a:endParaRPr lang="ru-RU" dirty="0"/>
          </a:p>
        </p:txBody>
      </p:sp>
      <p:sp>
        <p:nvSpPr>
          <p:cNvPr id="16" name="TextBox 15"/>
          <p:cNvSpPr txBox="1"/>
          <p:nvPr/>
        </p:nvSpPr>
        <p:spPr>
          <a:xfrm>
            <a:off x="3929058" y="3000372"/>
            <a:ext cx="2143140" cy="1200329"/>
          </a:xfrm>
          <a:prstGeom prst="rect">
            <a:avLst/>
          </a:prstGeom>
          <a:noFill/>
        </p:spPr>
        <p:txBody>
          <a:bodyPr wrap="square" rtlCol="0">
            <a:spAutoFit/>
          </a:bodyPr>
          <a:lstStyle/>
          <a:p>
            <a:r>
              <a:rPr lang="ru-RU" dirty="0" smtClean="0"/>
              <a:t>Отряд генерала поручика Александра Самойлова </a:t>
            </a:r>
            <a:endParaRPr lang="ru-RU" dirty="0"/>
          </a:p>
        </p:txBody>
      </p:sp>
      <p:sp>
        <p:nvSpPr>
          <p:cNvPr id="19" name="TextBox 18"/>
          <p:cNvSpPr txBox="1"/>
          <p:nvPr/>
        </p:nvSpPr>
        <p:spPr>
          <a:xfrm>
            <a:off x="3929058" y="4929198"/>
            <a:ext cx="2357454" cy="1200329"/>
          </a:xfrm>
          <a:prstGeom prst="rect">
            <a:avLst/>
          </a:prstGeom>
          <a:noFill/>
        </p:spPr>
        <p:txBody>
          <a:bodyPr wrap="square" rtlCol="0">
            <a:spAutoFit/>
          </a:bodyPr>
          <a:lstStyle/>
          <a:p>
            <a:r>
              <a:rPr lang="ru-RU" dirty="0" smtClean="0"/>
              <a:t>Назначение –произвести удар на восточную часть крепости</a:t>
            </a:r>
            <a:endParaRPr lang="ru-RU" dirty="0"/>
          </a:p>
        </p:txBody>
      </p:sp>
      <p:cxnSp>
        <p:nvCxnSpPr>
          <p:cNvPr id="25" name="Прямая со стрелкой 24"/>
          <p:cNvCxnSpPr/>
          <p:nvPr/>
        </p:nvCxnSpPr>
        <p:spPr>
          <a:xfrm rot="5400000">
            <a:off x="4429124" y="4572008"/>
            <a:ext cx="571504"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ustDataLst>
      <p:tags r:id="rId1"/>
    </p:custDataLst>
  </p:cSld>
  <p:clrMapOvr>
    <a:masterClrMapping/>
  </p:clrMapOvr>
  <p:transition spd="slow" advTm="24428">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2">
                                            <p:txEl>
                                              <p:pRg st="0" end="0"/>
                                            </p:txEl>
                                          </p:spTgt>
                                        </p:tgtEl>
                                        <p:attrNameLst>
                                          <p:attrName>style.visibility</p:attrName>
                                        </p:attrNameLst>
                                      </p:cBhvr>
                                      <p:to>
                                        <p:strVal val="visible"/>
                                      </p:to>
                                    </p:set>
                                    <p:animEffect transition="in" filter="dissolve">
                                      <p:cBhvr>
                                        <p:cTn id="22" dur="500"/>
                                        <p:tgtEl>
                                          <p:spTgt spid="2">
                                            <p:txEl>
                                              <p:pRg st="0" end="0"/>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2">
                                            <p:txEl>
                                              <p:pRg st="1" end="1"/>
                                            </p:txEl>
                                          </p:spTgt>
                                        </p:tgtEl>
                                        <p:attrNameLst>
                                          <p:attrName>style.visibility</p:attrName>
                                        </p:attrNameLst>
                                      </p:cBhvr>
                                      <p:to>
                                        <p:strVal val="visible"/>
                                      </p:to>
                                    </p:set>
                                    <p:animEffect transition="in" filter="dissolve">
                                      <p:cBhvr>
                                        <p:cTn id="25" dur="500"/>
                                        <p:tgtEl>
                                          <p:spTgt spid="2">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16">
                                            <p:txEl>
                                              <p:pRg st="0" end="0"/>
                                            </p:txEl>
                                          </p:spTgt>
                                        </p:tgtEl>
                                        <p:attrNameLst>
                                          <p:attrName>style.visibility</p:attrName>
                                        </p:attrNameLst>
                                      </p:cBhvr>
                                      <p:to>
                                        <p:strVal val="visible"/>
                                      </p:to>
                                    </p:set>
                                    <p:animEffect transition="in" filter="dissolve">
                                      <p:cBhvr>
                                        <p:cTn id="30" dur="500"/>
                                        <p:tgtEl>
                                          <p:spTgt spid="16">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12">
                                            <p:txEl>
                                              <p:pRg st="0" end="0"/>
                                            </p:txEl>
                                          </p:spTgt>
                                        </p:tgtEl>
                                        <p:attrNameLst>
                                          <p:attrName>style.visibility</p:attrName>
                                        </p:attrNameLst>
                                      </p:cBhvr>
                                      <p:to>
                                        <p:strVal val="visible"/>
                                      </p:to>
                                    </p:set>
                                    <p:animEffect transition="in" filter="dissolve">
                                      <p:cBhvr>
                                        <p:cTn id="35" dur="500"/>
                                        <p:tgtEl>
                                          <p:spTgt spid="12">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20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2000"/>
                                        <p:tgtEl>
                                          <p:spTgt spid="25"/>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20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9" presetClass="entr" presetSubtype="0" fill="hold" nodeType="clickEffect">
                                  <p:stCondLst>
                                    <p:cond delay="0"/>
                                  </p:stCondLst>
                                  <p:childTnLst>
                                    <p:set>
                                      <p:cBhvr>
                                        <p:cTn id="54" dur="1" fill="hold">
                                          <p:stCondLst>
                                            <p:cond delay="0"/>
                                          </p:stCondLst>
                                        </p:cTn>
                                        <p:tgtEl>
                                          <p:spTgt spid="2">
                                            <p:txEl>
                                              <p:pRg st="4" end="4"/>
                                            </p:txEl>
                                          </p:spTgt>
                                        </p:tgtEl>
                                        <p:attrNameLst>
                                          <p:attrName>style.visibility</p:attrName>
                                        </p:attrNameLst>
                                      </p:cBhvr>
                                      <p:to>
                                        <p:strVal val="visible"/>
                                      </p:to>
                                    </p:set>
                                    <p:animEffect transition="in" filter="dissolve">
                                      <p:cBhvr>
                                        <p:cTn id="55" dur="500"/>
                                        <p:tgtEl>
                                          <p:spTgt spid="2">
                                            <p:txEl>
                                              <p:pRg st="4" end="4"/>
                                            </p:txEl>
                                          </p:spTgt>
                                        </p:tgtEl>
                                      </p:cBhvr>
                                    </p:animEffect>
                                  </p:childTnLst>
                                </p:cTn>
                              </p:par>
                              <p:par>
                                <p:cTn id="56" presetID="9" presetClass="entr" presetSubtype="0" fill="hold" nodeType="withEffect">
                                  <p:stCondLst>
                                    <p:cond delay="0"/>
                                  </p:stCondLst>
                                  <p:childTnLst>
                                    <p:set>
                                      <p:cBhvr>
                                        <p:cTn id="57" dur="1" fill="hold">
                                          <p:stCondLst>
                                            <p:cond delay="0"/>
                                          </p:stCondLst>
                                        </p:cTn>
                                        <p:tgtEl>
                                          <p:spTgt spid="2">
                                            <p:txEl>
                                              <p:pRg st="5" end="5"/>
                                            </p:txEl>
                                          </p:spTgt>
                                        </p:tgtEl>
                                        <p:attrNameLst>
                                          <p:attrName>style.visibility</p:attrName>
                                        </p:attrNameLst>
                                      </p:cBhvr>
                                      <p:to>
                                        <p:strVal val="visible"/>
                                      </p:to>
                                    </p:set>
                                    <p:animEffect transition="in" filter="dissolve">
                                      <p:cBhvr>
                                        <p:cTn id="58" dur="500"/>
                                        <p:tgtEl>
                                          <p:spTgt spid="2">
                                            <p:txEl>
                                              <p:pRg st="5" end="5"/>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9" presetClass="entr" presetSubtype="0" fill="hold" grpId="0" nodeType="click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dissolve">
                                      <p:cBhvr>
                                        <p:cTn id="63" dur="500"/>
                                        <p:tgtEl>
                                          <p:spTgt spid="19"/>
                                        </p:tgtEl>
                                      </p:cBhvr>
                                    </p:animEffect>
                                  </p:childTnLst>
                                </p:cTn>
                              </p:par>
                            </p:childTnLst>
                          </p:cTn>
                        </p:par>
                      </p:childTnLst>
                    </p:cTn>
                  </p:par>
                  <p:par>
                    <p:cTn id="64" fill="hold">
                      <p:stCondLst>
                        <p:cond delay="indefinite"/>
                      </p:stCondLst>
                      <p:childTnLst>
                        <p:par>
                          <p:cTn id="65" fill="hold">
                            <p:stCondLst>
                              <p:cond delay="0"/>
                            </p:stCondLst>
                            <p:childTnLst>
                              <p:par>
                                <p:cTn id="66" presetID="9" presetClass="entr" presetSubtype="0" fill="hold" grpId="0" nodeType="click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dissolve">
                                      <p:cBhvr>
                                        <p:cTn id="6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8"/>
</p:tagLst>
</file>

<file path=ppt/tags/tag10.xml><?xml version="1.0" encoding="utf-8"?>
<p:tagLst xmlns:a="http://schemas.openxmlformats.org/drawingml/2006/main" xmlns:r="http://schemas.openxmlformats.org/officeDocument/2006/relationships" xmlns:p="http://schemas.openxmlformats.org/presentationml/2006/main">
  <p:tag name="TIMING" val="|0"/>
</p:tagLst>
</file>

<file path=ppt/tags/tag11.xml><?xml version="1.0" encoding="utf-8"?>
<p:tagLst xmlns:a="http://schemas.openxmlformats.org/drawingml/2006/main" xmlns:r="http://schemas.openxmlformats.org/officeDocument/2006/relationships" xmlns:p="http://schemas.openxmlformats.org/presentationml/2006/main">
  <p:tag name="TIMING" val="|0"/>
</p:tagLst>
</file>

<file path=ppt/tags/tag12.xml><?xml version="1.0" encoding="utf-8"?>
<p:tagLst xmlns:a="http://schemas.openxmlformats.org/drawingml/2006/main" xmlns:r="http://schemas.openxmlformats.org/officeDocument/2006/relationships" xmlns:p="http://schemas.openxmlformats.org/presentationml/2006/main">
  <p:tag name="TIMING" val="|0.5"/>
</p:tagLst>
</file>

<file path=ppt/tags/tag13.xml><?xml version="1.0" encoding="utf-8"?>
<p:tagLst xmlns:a="http://schemas.openxmlformats.org/drawingml/2006/main" xmlns:r="http://schemas.openxmlformats.org/officeDocument/2006/relationships" xmlns:p="http://schemas.openxmlformats.org/presentationml/2006/main">
  <p:tag name="TIMING" val="|0.1"/>
</p:tagLst>
</file>

<file path=ppt/tags/tag14.xml><?xml version="1.0" encoding="utf-8"?>
<p:tagLst xmlns:a="http://schemas.openxmlformats.org/drawingml/2006/main" xmlns:r="http://schemas.openxmlformats.org/officeDocument/2006/relationships" xmlns:p="http://schemas.openxmlformats.org/presentationml/2006/main">
  <p:tag name="TIMING" val="|0.5|1.5"/>
</p:tagLst>
</file>

<file path=ppt/tags/tag2.xml><?xml version="1.0" encoding="utf-8"?>
<p:tagLst xmlns:a="http://schemas.openxmlformats.org/drawingml/2006/main" xmlns:r="http://schemas.openxmlformats.org/officeDocument/2006/relationships" xmlns:p="http://schemas.openxmlformats.org/presentationml/2006/main">
  <p:tag name="TIMING" val="|0.5"/>
</p:tagLst>
</file>

<file path=ppt/tags/tag3.xml><?xml version="1.0" encoding="utf-8"?>
<p:tagLst xmlns:a="http://schemas.openxmlformats.org/drawingml/2006/main" xmlns:r="http://schemas.openxmlformats.org/officeDocument/2006/relationships" xmlns:p="http://schemas.openxmlformats.org/presentationml/2006/main">
  <p:tag name="TIMING" val="|0.3|3.2"/>
</p:tagLst>
</file>

<file path=ppt/tags/tag4.xml><?xml version="1.0" encoding="utf-8"?>
<p:tagLst xmlns:a="http://schemas.openxmlformats.org/drawingml/2006/main" xmlns:r="http://schemas.openxmlformats.org/officeDocument/2006/relationships" xmlns:p="http://schemas.openxmlformats.org/presentationml/2006/main">
  <p:tag name="TIMING" val="|0|3.7|3.5"/>
</p:tagLst>
</file>

<file path=ppt/tags/tag5.xml><?xml version="1.0" encoding="utf-8"?>
<p:tagLst xmlns:a="http://schemas.openxmlformats.org/drawingml/2006/main" xmlns:r="http://schemas.openxmlformats.org/officeDocument/2006/relationships" xmlns:p="http://schemas.openxmlformats.org/presentationml/2006/main">
  <p:tag name="TIMING" val="|0.3"/>
</p:tagLst>
</file>

<file path=ppt/tags/tag6.xml><?xml version="1.0" encoding="utf-8"?>
<p:tagLst xmlns:a="http://schemas.openxmlformats.org/drawingml/2006/main" xmlns:r="http://schemas.openxmlformats.org/officeDocument/2006/relationships" xmlns:p="http://schemas.openxmlformats.org/presentationml/2006/main">
  <p:tag name="TIMING" val="|0.3"/>
</p:tagLst>
</file>

<file path=ppt/tags/tag7.xml><?xml version="1.0" encoding="utf-8"?>
<p:tagLst xmlns:a="http://schemas.openxmlformats.org/drawingml/2006/main" xmlns:r="http://schemas.openxmlformats.org/officeDocument/2006/relationships" xmlns:p="http://schemas.openxmlformats.org/presentationml/2006/main">
  <p:tag name="TIMING" val="|0.4"/>
</p:tagLst>
</file>

<file path=ppt/tags/tag8.xml><?xml version="1.0" encoding="utf-8"?>
<p:tagLst xmlns:a="http://schemas.openxmlformats.org/drawingml/2006/main" xmlns:r="http://schemas.openxmlformats.org/officeDocument/2006/relationships" xmlns:p="http://schemas.openxmlformats.org/presentationml/2006/main">
  <p:tag name="TIMING" val="|0.3|1.8|1.2|1.8|1.3|0.8|1.1|1.6|1.4|2.7|1.3|1.2"/>
</p:tagLst>
</file>

<file path=ppt/tags/tag9.xml><?xml version="1.0" encoding="utf-8"?>
<p:tagLst xmlns:a="http://schemas.openxmlformats.org/drawingml/2006/main" xmlns:r="http://schemas.openxmlformats.org/officeDocument/2006/relationships" xmlns:p="http://schemas.openxmlformats.org/presentationml/2006/main">
  <p:tag name="TIMING" val="|0.3"/>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802</TotalTime>
  <Words>972</Words>
  <Application>Microsoft Office PowerPoint</Application>
  <PresentationFormat>Экран (4:3)</PresentationFormat>
  <Paragraphs>37</Paragraphs>
  <Slides>18</Slides>
  <Notes>0</Notes>
  <HiddenSlides>0</HiddenSlides>
  <MMClips>4</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18</vt:i4>
      </vt:variant>
    </vt:vector>
  </HeadingPairs>
  <TitlesOfParts>
    <vt:vector size="27" baseType="lpstr">
      <vt:lpstr>Batang</vt:lpstr>
      <vt:lpstr>Aharoni</vt:lpstr>
      <vt:lpstr>Andalus</vt:lpstr>
      <vt:lpstr>Arial</vt:lpstr>
      <vt:lpstr>Arial Black</vt:lpstr>
      <vt:lpstr>Calibri</vt:lpstr>
      <vt:lpstr>Constantia</vt:lpstr>
      <vt:lpstr>Wingdings 2</vt:lpstr>
      <vt:lpstr>Поток</vt:lpstr>
      <vt:lpstr>Взятие Измаила</vt:lpstr>
      <vt:lpstr>      Основной конфликт –  русско-турецкая война   1787 – 1791 г.г.</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Атакующие войска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Так, с Божьей помощью, русские одержали эту блистательную победу.  Да не оставит Господь и впредь людей Своих и русское воинство на поле брани!</vt:lpstr>
      <vt:lpstr>Презентация PowerPoint</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Взятие Измаила</dc:title>
  <dc:creator>XTreme</dc:creator>
  <cp:lastModifiedBy>Вера</cp:lastModifiedBy>
  <cp:revision>82</cp:revision>
  <dcterms:created xsi:type="dcterms:W3CDTF">2014-03-12T12:31:25Z</dcterms:created>
  <dcterms:modified xsi:type="dcterms:W3CDTF">2014-04-08T13:58:58Z</dcterms:modified>
</cp:coreProperties>
</file>