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73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71" r:id="rId15"/>
    <p:sldId id="268" r:id="rId16"/>
    <p:sldId id="269" r:id="rId17"/>
    <p:sldId id="270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58" y="-53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8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52969-28A0-4FA2-98EE-71C5CC72C8B7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CFCC9-3D65-4443-944F-40B12BEDD3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18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CFCC9-3D65-4443-944F-40B12BEDD3E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0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8336-E854-480E-B44A-35EB66050751}" type="datetimeFigureOut">
              <a:rPr lang="ru-RU" smtClean="0"/>
              <a:t>11.04.2014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6162FE-EE40-4A4C-B1F2-F00B1FEBC27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8336-E854-480E-B44A-35EB66050751}" type="datetimeFigureOut">
              <a:rPr lang="ru-RU" smtClean="0"/>
              <a:t>11.04.2014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162FE-EE40-4A4C-B1F2-F00B1FEBC2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8336-E854-480E-B44A-35EB66050751}" type="datetimeFigureOut">
              <a:rPr lang="ru-RU" smtClean="0"/>
              <a:t>11.04.2014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162FE-EE40-4A4C-B1F2-F00B1FEBC2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FF8336-E854-480E-B44A-35EB66050751}" type="datetimeFigureOut">
              <a:rPr lang="ru-RU" smtClean="0"/>
              <a:t>11.04.2014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B6162FE-EE40-4A4C-B1F2-F00B1FEBC27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8336-E854-480E-B44A-35EB66050751}" type="datetimeFigureOut">
              <a:rPr lang="ru-RU" smtClean="0"/>
              <a:t>11.04.2014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162FE-EE40-4A4C-B1F2-F00B1FEBC27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8336-E854-480E-B44A-35EB66050751}" type="datetimeFigureOut">
              <a:rPr lang="ru-RU" smtClean="0"/>
              <a:t>11.04.2014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162FE-EE40-4A4C-B1F2-F00B1FEBC27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162FE-EE40-4A4C-B1F2-F00B1FEBC27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8336-E854-480E-B44A-35EB66050751}" type="datetimeFigureOut">
              <a:rPr lang="ru-RU" smtClean="0"/>
              <a:t>11.04.2014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8336-E854-480E-B44A-35EB66050751}" type="datetimeFigureOut">
              <a:rPr lang="ru-RU" smtClean="0"/>
              <a:t>11.04.2014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162FE-EE40-4A4C-B1F2-F00B1FEBC27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8336-E854-480E-B44A-35EB66050751}" type="datetimeFigureOut">
              <a:rPr lang="ru-RU" smtClean="0"/>
              <a:t>11.04.2014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162FE-EE40-4A4C-B1F2-F00B1FEBC27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3FF8336-E854-480E-B44A-35EB66050751}" type="datetimeFigureOut">
              <a:rPr lang="ru-RU" smtClean="0"/>
              <a:t>11.04.2014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B6162FE-EE40-4A4C-B1F2-F00B1FEBC27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F8336-E854-480E-B44A-35EB66050751}" type="datetimeFigureOut">
              <a:rPr lang="ru-RU" smtClean="0"/>
              <a:t>11.04.2014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6162FE-EE40-4A4C-B1F2-F00B1FEBC27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3FF8336-E854-480E-B44A-35EB66050751}" type="datetimeFigureOut">
              <a:rPr lang="ru-RU" smtClean="0"/>
              <a:t>11.04.2014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B6162FE-EE40-4A4C-B1F2-F00B1FEBC27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60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</a:rPr>
              <a:t>в </a:t>
            </a:r>
            <a:r>
              <a:rPr lang="ru-RU" sz="3600" dirty="0" smtClean="0">
                <a:ln w="3175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</a:rPr>
              <a:t>первую мировую войну</a:t>
            </a:r>
            <a:endParaRPr lang="ru-RU" sz="3600" dirty="0">
              <a:ln w="3175">
                <a:solidFill>
                  <a:schemeClr val="accent1">
                    <a:lumMod val="75000"/>
                  </a:schemeClr>
                </a:solidFill>
              </a:ln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000" dirty="0" smtClean="0">
                <a:ln w="3200">
                  <a:solidFill>
                    <a:schemeClr val="tx2">
                      <a:lumMod val="50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bg2">
                    <a:lumMod val="75000"/>
                  </a:schemeClr>
                </a:solidFill>
              </a:rPr>
              <a:t>Героизм духовенства </a:t>
            </a:r>
            <a:endParaRPr lang="ru-RU" sz="6000" dirty="0">
              <a:ln w="3200">
                <a:solidFill>
                  <a:schemeClr val="tx2">
                    <a:lumMod val="50000"/>
                    <a:alpha val="25000"/>
                  </a:schemeClr>
                </a:solidFill>
                <a:prstDash val="solid"/>
                <a:round/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Классическая музыка - Осенняя грусть 2 (mp3cut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5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62">
        <p14:prism dir="d" isContent="1" isInverted="1"/>
      </p:transition>
    </mc:Choice>
    <mc:Fallback xmlns="">
      <p:transition spd="slow" advTm="18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" y="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Иеромонах Амвросий (Матвеев)</a:t>
            </a:r>
            <a:endParaRPr lang="ru-RU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657224" y="1397552"/>
            <a:ext cx="7992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  <a:t>Нельзя не оценить подвиг иеромонаха Амвросия! </a:t>
            </a:r>
          </a:p>
          <a:p>
            <a:pPr algn="ctr"/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  <a:t>В июне 1915 года Перновский полк вел особо тяжелые бои. В какой-то момент гренадёры дрогнули и непременно обратились бы в бегство, если бы не их храбрый полковой священник. </a:t>
            </a:r>
            <a:b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sz="24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Отец Амвросий обратился к  солдатам с горячим словом.  Затем, являя собою пример истинного бесстрашия, он с крестом в руке сам пошел в атаку.  В этом бою иеромонах Амвросий  погиб. </a:t>
            </a:r>
            <a:b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  <a:t>Награжден орденом Св. Георгия 4-й степени и орденом Владимира 4-й степени с мечами.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63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071">
        <p14:prism isContent="1" isInverted="1"/>
      </p:transition>
    </mc:Choice>
    <mc:Fallback xmlns="">
      <p:transition spd="slow" advTm="220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6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6362568" cy="499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319" y="764704"/>
            <a:ext cx="3395663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51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999">
        <p14:prism isContent="1" isInverted="1"/>
      </p:transition>
    </mc:Choice>
    <mc:Fallback xmlns="">
      <p:transition spd="slow" advTm="3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19200"/>
          </a:xfrm>
        </p:spPr>
        <p:txBody>
          <a:bodyPr/>
          <a:lstStyle/>
          <a:p>
            <a:pPr algn="ctr"/>
            <a:r>
              <a:rPr lang="ru-RU" b="1" i="1" dirty="0" smtClean="0"/>
              <a:t>Батюшка Михаил Семёнов</a:t>
            </a:r>
            <a:endParaRPr lang="ru-RU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2060848"/>
            <a:ext cx="76328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  <a:t>Отец Михаил, имея на груди дароносицу со Святыми Дарами, все время находился на передовых позициях. Здесь он лично перевязывал раненых, отправлял их затем на перевязочный пункт, спокойно напутствовал и причащал тяжелораненых. Лично из-под огня выносил раненых, хоронил убитых.</a:t>
            </a:r>
          </a:p>
          <a:p>
            <a:pPr algn="ctr"/>
            <a:endParaRPr lang="ru-RU" sz="24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548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65">
        <p14:prism isContent="1" isInverted="1"/>
      </p:transition>
    </mc:Choice>
    <mc:Fallback xmlns="">
      <p:transition spd="slow" advTm="120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58" y="1052736"/>
            <a:ext cx="6136530" cy="474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49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46">
        <p14:prism isContent="1" isInverted="1"/>
      </p:transition>
    </mc:Choice>
    <mc:Fallback xmlns="">
      <p:transition spd="slow" advTm="19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4065" y="620688"/>
            <a:ext cx="70567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В одном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из боев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отец Михаил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, надев епитрахиль, бросился вперед и остановил отступающих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А однажды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отец Михаил вместе с командиром полка и другими офицерами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вошел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в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помещение, </a:t>
            </a:r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предназначенное для них, а там оказалась неразорвавшаяся бомба. 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Отец Михаил не растерялся, а, спокойно перекрестившись, взял бомбу на руки, вынес её из помещения и утопил в протекающей рядом реке.</a:t>
            </a:r>
          </a:p>
          <a:p>
            <a:pPr algn="ctr"/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08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14">
        <p14:prism isContent="1" isInverted="1"/>
      </p:transition>
    </mc:Choice>
    <mc:Fallback xmlns="">
      <p:transition spd="slow" advTm="160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Иеромонах Филофей (Антипычев)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50717" y="1700808"/>
            <a:ext cx="7200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Не могу не отметить и замечательный подвиг иеромонаха </a:t>
            </a:r>
            <a:r>
              <a:rPr lang="ru-R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Филофея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Священники не раз спасали полковые знамена. Так и иеромонах Филофей вызвался спасти знамя. Перед прорывом из окружения он обернул полотнище полкового знамени вокруг тела. Знамя полка врагу так и не досталось, хотя сам отец Филофей пропал без вести. 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  <a:t>За этот подвиг иеромонах Филофей был награжден орденом святого Георгия 4-й степени.</a:t>
            </a:r>
            <a:endParaRPr lang="ru-RU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41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759">
        <p14:prism isContent="1" isInverted="1"/>
      </p:transition>
    </mc:Choice>
    <mc:Fallback xmlns="">
      <p:transition spd="slow" advTm="177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2750" y1="5200" x2="3000" y2="4600"/>
                        <a14:foregroundMark x1="28250" y1="14400" x2="28500" y2="25600"/>
                        <a14:foregroundMark x1="54750" y1="13000" x2="54750" y2="26400"/>
                        <a14:foregroundMark x1="61750" y1="12400" x2="61750" y2="27600"/>
                        <a14:backgroundMark x1="6250" y1="2400" x2="6000" y2="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79799"/>
            <a:ext cx="3993232" cy="49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2160" y="1628800"/>
            <a:ext cx="3730712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Об этих и многих других военных подвигах священников вы можете подробнее узнать из книги протоирея Николая Агафонова «Ратные подвиги православного духовенства».</a:t>
            </a:r>
            <a:b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В книге описываются не только подвиги православных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священников в различные периоды истории России,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но и их сила духа.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0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320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783">
        <p14:prism isContent="1" isInverted="1"/>
      </p:transition>
    </mc:Choice>
    <mc:Fallback xmlns="">
      <p:transition spd="slow" advTm="12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51920" y="701194"/>
            <a:ext cx="48965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«Мы в ноги должны поклоняться военному духовенству за его великолепную работу в армии».</a:t>
            </a:r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000" i="1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sz="2000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accent6">
                    <a:lumMod val="75000"/>
                  </a:schemeClr>
                </a:solidFill>
              </a:rPr>
              <a:t>Великий князь Николай Николаевич   (1915 год)</a:t>
            </a:r>
          </a:p>
          <a:p>
            <a:endParaRPr lang="ru-RU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3170246"/>
            <a:ext cx="7484813" cy="2062103"/>
          </a:xfrm>
          <a:prstGeom prst="rect">
            <a:avLst/>
          </a:prstGeom>
          <a:noFill/>
          <a:ln w="28575">
            <a:noFill/>
            <a:prstDash val="sys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</a:rPr>
              <a:t>Молитвенно поминать имена священников</a:t>
            </a:r>
            <a:r>
              <a:rPr lang="ru-RU" sz="3200" b="1" i="1" smtClean="0">
                <a:solidFill>
                  <a:schemeClr val="accent6">
                    <a:lumMod val="75000"/>
                  </a:schemeClr>
                </a:solidFill>
              </a:rPr>
              <a:t>, слагать </a:t>
            </a:r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</a:rPr>
              <a:t>в своих сердцах их подвиги – наш христианский долг!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71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389">
        <p14:prism isContent="1" isInverted="1"/>
      </p:transition>
    </mc:Choice>
    <mc:Fallback xmlns="">
      <p:transition spd="slow" advTm="9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276872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Выполнила работу: Петрова Елена, 14 лет, 8 класс, учащаяся воскресной школы «Рассвет» храма Илии пророка г.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Иваново</a:t>
            </a:r>
            <a:b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ru-RU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Преподаватель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</a:rPr>
              <a:t>Бякова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Вера Константиновна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1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"/>
    </mc:Choice>
    <mc:Fallback xmlns="">
      <p:transition spd="slow" advTm="1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65096" y="700270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Меч служит внешней борьбе,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но во имя духа;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и потому, пока в человеке 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жива духовность,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призвание меча будет состоять 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 том, чтобы его борьба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была религиозно осмыслена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и духовно чиста.</a:t>
            </a:r>
            <a:b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И. А. Ильин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3623894"/>
            <a:ext cx="82089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  <a:t>На первый взгляд кажется, что священник и оружие – несовместимые понятия… Но как в мирное время священник в скорбях утешает, </a:t>
            </a: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</a:rPr>
              <a:t>так 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  <a:t>и на войне проявляет </a:t>
            </a:r>
            <a:r>
              <a:rPr lang="ru-RU" sz="2400" i="1" dirty="0">
                <a:solidFill>
                  <a:schemeClr val="accent6">
                    <a:lumMod val="75000"/>
                  </a:schemeClr>
                </a:solidFill>
              </a:rPr>
              <a:t>беспримерное 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  <a:t>мужество и удивительную храбрость, вдохновляя солдат. Как в Церкви священник предстоит перед молящимися, так и в бою идет впереди атакующих с Крестом в руках и верой в сердце!</a:t>
            </a:r>
            <a:endParaRPr lang="ru-RU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00270"/>
            <a:ext cx="3854960" cy="2917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5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4703">
        <p14:prism isContent="1" isInverted="1"/>
      </p:transition>
    </mc:Choice>
    <mc:Fallback xmlns="">
      <p:transition spd="slow" advTm="247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2204864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За период Первой мировой войны с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1914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по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1918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год около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священников были отмечены государственными наградами за проявленный ими героизм на полях сражений.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Мне хотелось бы рассказать о некоторых из них…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458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643">
        <p14:prism isContent="1" isInverted="1"/>
      </p:transition>
    </mc:Choice>
    <mc:Fallback xmlns="">
      <p:transition spd="slow" advTm="96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2192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Отец Парфений Холодный</a:t>
            </a:r>
            <a:endParaRPr lang="ru-RU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2061248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chemeClr val="accent6">
                    <a:lumMod val="75000"/>
                  </a:schemeClr>
                </a:solidFill>
              </a:rPr>
              <a:t>П</a:t>
            </a:r>
            <a:r>
              <a:rPr lang="ru-RU" sz="2400" i="1" dirty="0" smtClean="0">
                <a:solidFill>
                  <a:schemeClr val="accent6">
                    <a:lumMod val="75000"/>
                  </a:schemeClr>
                </a:solidFill>
              </a:rPr>
              <a:t>ервым в войне, кого наградили наперсным крестом на Георгиевской ленте, стал священник 58-го Прагского полка Парфений Холодный. </a:t>
            </a:r>
            <a:endParaRPr lang="ru-RU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3181350" cy="4762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27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918">
        <p14:prism isContent="1" isInverted="1"/>
      </p:transition>
    </mc:Choice>
    <mc:Fallback xmlns="">
      <p:transition spd="slow" advTm="69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24743"/>
            <a:ext cx="71287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Отец Парфений вместе с полковым врачом и одним из младших офицеров в двуколке переезжал по мосту реку. Они наткнулись на засаду, сидевшую под мостом. Отец Парфений не растерялся, а, осенив крестом своих врагов, вышел к ним навстречу с иконой «Спаса Нерукотворного». Батюшка горячо убеждал их, что не стоит братьям проливать кровь и просил сложить оружие. </a:t>
            </a:r>
          </a:p>
          <a:p>
            <a:pPr algn="ctr"/>
            <a:r>
              <a:rPr lang="ru-RU" sz="2400" b="1" i="1" dirty="0">
                <a:solidFill>
                  <a:schemeClr val="accent6">
                    <a:lumMod val="75000"/>
                  </a:schemeClr>
                </a:solidFill>
              </a:rPr>
              <a:t>Речь отца Парфения была понята, и солдаты противника начали сдавать оружие.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068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9652">
        <p14:prism isContent="1" isInverted="1"/>
      </p:transition>
    </mc:Choice>
    <mc:Fallback xmlns="">
      <p:transition spd="slow" advTm="196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764704"/>
            <a:ext cx="6670820" cy="5184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624">
        <p14:prism isContent="1" isInverted="1"/>
      </p:transition>
    </mc:Choice>
    <mc:Fallback xmlns="">
      <p:transition spd="slow" advTm="2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7899"/>
            <a:ext cx="10081120" cy="121920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Протоиерей Сергий Соколовский</a:t>
            </a:r>
            <a:endParaRPr lang="ru-RU" sz="4000" b="1" i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6069" y="1340768"/>
            <a:ext cx="72008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i="1" dirty="0" smtClean="0">
                <a:solidFill>
                  <a:schemeClr val="accent6">
                    <a:lumMod val="75000"/>
                  </a:schemeClr>
                </a:solidFill>
              </a:rPr>
              <a:t>В марте 1915 года на австрийском фронте русские войска готовились к решительному прорыву. Перед 7-м Финляндским стрелковым полком была поставлена задача атаковать противника на своем участке. </a:t>
            </a:r>
            <a:br>
              <a:rPr lang="ru-RU" sz="2300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300" b="1" dirty="0" smtClean="0">
                <a:solidFill>
                  <a:schemeClr val="accent6">
                    <a:lumMod val="75000"/>
                  </a:schemeClr>
                </a:solidFill>
              </a:rPr>
              <a:t>Тогда полковой священник Сергий Соколовский вызвался лично организовать вылазку. На полях еще лежал снег, поэтому священник обрядил отряд в белые простыни. Под покровом ночи смелый священник повел солдат к вражеской позиции. Во время боя был ранен в бедро, но проволочные заграждения все же были уничтожены. Это позволило успешно провести атаку и разгромить противника.</a:t>
            </a:r>
            <a:endParaRPr lang="ru-RU" sz="23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2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459">
        <p14:prism isContent="1" isInverted="1"/>
      </p:transition>
    </mc:Choice>
    <mc:Fallback xmlns="">
      <p:transition spd="slow" advTm="224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429" r="100000">
                        <a14:foregroundMark x1="50000" y1="70046" x2="52571" y2="82373"/>
                        <a14:foregroundMark x1="52571" y1="19355" x2="65286" y2="8180"/>
                        <a14:foregroundMark x1="47429" y1="13134" x2="35714" y2="7373"/>
                        <a14:foregroundMark x1="49429" y1="9447" x2="27571" y2="5300"/>
                        <a14:foregroundMark x1="66857" y1="13594" x2="83714" y2="4493"/>
                        <a14:foregroundMark x1="28000" y1="7834" x2="12143" y2="0"/>
                        <a14:foregroundMark x1="60714" y1="76959" x2="60714" y2="76959"/>
                        <a14:foregroundMark x1="62286" y1="77419" x2="67429" y2="67512"/>
                        <a14:foregroundMark x1="43286" y1="80760" x2="41286" y2="78687"/>
                        <a14:foregroundMark x1="35714" y1="75000" x2="35714" y2="75000"/>
                        <a14:backgroundMark x1="74000" y1="76152" x2="74000" y2="76152"/>
                        <a14:backgroundMark x1="24429" y1="79839" x2="24429" y2="79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803" y="893841"/>
            <a:ext cx="2406589" cy="298417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2" name="TextBox 1"/>
          <p:cNvSpPr txBox="1"/>
          <p:nvPr/>
        </p:nvSpPr>
        <p:spPr>
          <a:xfrm>
            <a:off x="830442" y="1000306"/>
            <a:ext cx="485192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solidFill>
                  <a:schemeClr val="accent6">
                    <a:lumMod val="75000"/>
                  </a:schemeClr>
                </a:solidFill>
              </a:rPr>
              <a:t>За свой подвиг священник был награжден орденом св. Георгия 4-й степени.</a:t>
            </a:r>
            <a:endParaRPr lang="ru-RU" sz="23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0440" y="2655383"/>
            <a:ext cx="75346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В 1916 году 7-й Финляндский </a:t>
            </a: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полк был переведен на </a:t>
            </a: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французский фронт. Французы,</a:t>
            </a: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 которых сложно удивить военной </a:t>
            </a: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доблестью, прозвали отца Сергия </a:t>
            </a: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«легендарным священником». Священник был удостоен высшей военной награды Франции – ордена Почетного Легиона и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оенного Креста.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91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4619">
        <p14:prism isContent="1" isInverted="1"/>
      </p:transition>
    </mc:Choice>
    <mc:Fallback xmlns="">
      <p:transition spd="slow" advTm="14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2" b="96593" l="7569" r="89794">
                        <a14:foregroundMark x1="49427" y1="60667" x2="52867" y2="29556"/>
                        <a14:foregroundMark x1="54817" y1="53333" x2="41055" y2="54296"/>
                        <a14:foregroundMark x1="54817" y1="55926" x2="65138" y2="44148"/>
                        <a14:foregroundMark x1="40023" y1="20000" x2="29702" y2="17111"/>
                        <a14:foregroundMark x1="29243" y1="13630" x2="34633" y2="10444"/>
                        <a14:foregroundMark x1="33716" y1="10148" x2="46445" y2="9778"/>
                        <a14:foregroundMark x1="63188" y1="66074" x2="71101" y2="62889"/>
                        <a14:foregroundMark x1="60780" y1="66074" x2="87271" y2="70815"/>
                        <a14:foregroundMark x1="60206" y1="68963" x2="80390" y2="54296"/>
                        <a14:foregroundMark x1="50459" y1="71481" x2="78440" y2="84222"/>
                        <a14:foregroundMark x1="55390" y1="76222" x2="57798" y2="93111"/>
                        <a14:foregroundMark x1="62729" y1="82296" x2="56307" y2="81333"/>
                        <a14:foregroundMark x1="37156" y1="86741" x2="36583" y2="80370"/>
                        <a14:foregroundMark x1="27294" y1="81037" x2="40023" y2="77852"/>
                        <a14:foregroundMark x1="37615" y1="88963" x2="36124" y2="89926"/>
                        <a14:foregroundMark x1="36583" y1="93407" x2="36583" y2="93407"/>
                        <a14:foregroundMark x1="10550" y1="68963" x2="36583" y2="65407"/>
                        <a14:backgroundMark x1="57339" y1="45704" x2="57339" y2="45704"/>
                        <a14:backgroundMark x1="45528" y1="13630" x2="45528" y2="13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94" y="255172"/>
            <a:ext cx="3335077" cy="51632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0455" y="5517232"/>
            <a:ext cx="3025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орден Почетного Легиона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198884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Протоиерей</a:t>
            </a: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Сергий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Соколовский 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умер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от ран во французском военном госпитале. 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Умер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с молитвой на устах и верой в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храбром </a:t>
            </a:r>
            <a:r>
              <a:rPr lang="ru-RU" sz="2400" b="1" i="1" dirty="0" smtClean="0">
                <a:solidFill>
                  <a:schemeClr val="accent6">
                    <a:lumMod val="75000"/>
                  </a:schemeClr>
                </a:solidFill>
              </a:rPr>
              <a:t>сердце.</a:t>
            </a:r>
            <a:endParaRPr lang="ru-RU" sz="2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04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598">
        <p14:prism isContent="1" isInverted="1"/>
      </p:transition>
    </mc:Choice>
    <mc:Fallback xmlns="">
      <p:transition spd="slow" advTm="7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6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3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10">
      <a:dk1>
        <a:srgbClr val="FFF0E1"/>
      </a:dk1>
      <a:lt1>
        <a:srgbClr val="FFF0E1"/>
      </a:lt1>
      <a:dk2>
        <a:srgbClr val="FEECDA"/>
      </a:dk2>
      <a:lt2>
        <a:srgbClr val="FEECDA"/>
      </a:lt2>
      <a:accent1>
        <a:srgbClr val="B7B7B7"/>
      </a:accent1>
      <a:accent2>
        <a:srgbClr val="9F9F9F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891</TotalTime>
  <Words>617</Words>
  <Application>Microsoft Office PowerPoint</Application>
  <PresentationFormat>Экран (4:3)</PresentationFormat>
  <Paragraphs>45</Paragraphs>
  <Slides>18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Calibri</vt:lpstr>
      <vt:lpstr>Constantia</vt:lpstr>
      <vt:lpstr>Times New Roman</vt:lpstr>
      <vt:lpstr>Wingdings 2</vt:lpstr>
      <vt:lpstr>Бумажная</vt:lpstr>
      <vt:lpstr>Героизм духовенства </vt:lpstr>
      <vt:lpstr>Презентация PowerPoint</vt:lpstr>
      <vt:lpstr>Презентация PowerPoint</vt:lpstr>
      <vt:lpstr> Отец Парфений Холодный</vt:lpstr>
      <vt:lpstr>Презентация PowerPoint</vt:lpstr>
      <vt:lpstr>Презентация PowerPoint</vt:lpstr>
      <vt:lpstr>Протоиерей Сергий Соколовский</vt:lpstr>
      <vt:lpstr>Презентация PowerPoint</vt:lpstr>
      <vt:lpstr>Презентация PowerPoint</vt:lpstr>
      <vt:lpstr>Иеромонах Амвросий (Матвеев)</vt:lpstr>
      <vt:lpstr>Презентация PowerPoint</vt:lpstr>
      <vt:lpstr>Батюшка Михаил Семёнов</vt:lpstr>
      <vt:lpstr>Презентация PowerPoint</vt:lpstr>
      <vt:lpstr>Презентация PowerPoint</vt:lpstr>
      <vt:lpstr>Иеромонах Филофей (Антипычев)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Вера</cp:lastModifiedBy>
  <cp:revision>64</cp:revision>
  <dcterms:created xsi:type="dcterms:W3CDTF">2014-03-30T17:30:15Z</dcterms:created>
  <dcterms:modified xsi:type="dcterms:W3CDTF">2014-04-11T09:25:17Z</dcterms:modified>
</cp:coreProperties>
</file>