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  <p:sldId id="280" r:id="rId3"/>
    <p:sldId id="259" r:id="rId4"/>
    <p:sldId id="279" r:id="rId5"/>
    <p:sldId id="260" r:id="rId6"/>
    <p:sldId id="281" r:id="rId7"/>
    <p:sldId id="263" r:id="rId8"/>
    <p:sldId id="264" r:id="rId9"/>
    <p:sldId id="282" r:id="rId10"/>
    <p:sldId id="261" r:id="rId11"/>
    <p:sldId id="265" r:id="rId12"/>
    <p:sldId id="266" r:id="rId13"/>
    <p:sldId id="267" r:id="rId14"/>
    <p:sldId id="268" r:id="rId15"/>
    <p:sldId id="270" r:id="rId16"/>
    <p:sldId id="271" r:id="rId17"/>
    <p:sldId id="258" r:id="rId18"/>
    <p:sldId id="269" r:id="rId19"/>
    <p:sldId id="275" r:id="rId20"/>
    <p:sldId id="274" r:id="rId21"/>
    <p:sldId id="276" r:id="rId22"/>
    <p:sldId id="257" r:id="rId23"/>
    <p:sldId id="278" r:id="rId24"/>
    <p:sldId id="277" r:id="rId25"/>
    <p:sldId id="284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79" autoAdjust="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aif.ru/society/article/22380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763000" cy="6154758"/>
          </a:xfrm>
          <a:ln>
            <a:solidFill>
              <a:srgbClr val="000099"/>
            </a:solidFill>
          </a:ln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B3DCB"/>
                </a:solidFill>
              </a:rPr>
              <a:t>Урок 8 </a:t>
            </a:r>
            <a:br>
              <a:rPr lang="ru-RU" b="1" dirty="0" smtClean="0">
                <a:solidFill>
                  <a:srgbClr val="0B3DCB"/>
                </a:solidFill>
              </a:rPr>
            </a:br>
            <a:r>
              <a:rPr lang="ru-RU" b="1" dirty="0" smtClean="0">
                <a:solidFill>
                  <a:srgbClr val="0B3DCB"/>
                </a:solidFill>
              </a:rPr>
              <a:t>«4 ноября - День народного единства. День </a:t>
            </a:r>
            <a:r>
              <a:rPr lang="ru-RU" b="1" smtClean="0">
                <a:solidFill>
                  <a:srgbClr val="0B3DCB"/>
                </a:solidFill>
              </a:rPr>
              <a:t>Казанской иконы Божией </a:t>
            </a:r>
            <a:r>
              <a:rPr lang="ru-RU" b="1" dirty="0" smtClean="0">
                <a:solidFill>
                  <a:srgbClr val="0B3DCB"/>
                </a:solidFill>
              </a:rPr>
              <a:t>Матери»</a:t>
            </a:r>
            <a:br>
              <a:rPr lang="ru-RU" b="1" dirty="0" smtClean="0">
                <a:solidFill>
                  <a:srgbClr val="0B3DCB"/>
                </a:solidFill>
              </a:rPr>
            </a:br>
            <a:r>
              <a:rPr lang="ru-RU" b="1" dirty="0" smtClean="0">
                <a:solidFill>
                  <a:srgbClr val="0B3DCB"/>
                </a:solidFill>
              </a:rPr>
              <a:t/>
            </a:r>
            <a:br>
              <a:rPr lang="ru-RU" b="1" dirty="0" smtClean="0">
                <a:solidFill>
                  <a:srgbClr val="0B3DCB"/>
                </a:solidFill>
              </a:rPr>
            </a:br>
            <a:r>
              <a:rPr lang="ru-RU" sz="4000" b="1" dirty="0" smtClean="0">
                <a:solidFill>
                  <a:srgbClr val="0B3DCB"/>
                </a:solidFill>
              </a:rPr>
              <a:t>Курс ОРКСЭ (модуль» Основы православной культуры»)</a:t>
            </a:r>
            <a:r>
              <a:rPr lang="ru-RU" b="1" dirty="0" smtClean="0">
                <a:solidFill>
                  <a:srgbClr val="0B3DCB"/>
                </a:solidFill>
              </a:rPr>
              <a:t/>
            </a:r>
            <a:br>
              <a:rPr lang="ru-RU" b="1" dirty="0" smtClean="0">
                <a:solidFill>
                  <a:srgbClr val="0B3DCB"/>
                </a:solidFill>
              </a:rPr>
            </a:br>
            <a:r>
              <a:rPr lang="ru-RU" b="1" dirty="0" smtClean="0">
                <a:solidFill>
                  <a:srgbClr val="0B3DCB"/>
                </a:solidFill>
              </a:rPr>
              <a:t/>
            </a:r>
            <a:br>
              <a:rPr lang="ru-RU" b="1" dirty="0" smtClean="0">
                <a:solidFill>
                  <a:srgbClr val="0B3DCB"/>
                </a:solidFill>
              </a:rPr>
            </a:br>
            <a:r>
              <a:rPr lang="ru-RU" sz="3600" b="1" dirty="0" smtClean="0">
                <a:solidFill>
                  <a:srgbClr val="0B3DCB"/>
                </a:solidFill>
              </a:rPr>
              <a:t>Автор: Осадчая Ольга Олеговна, учитель ОРКСЭ ГБОУ СОШ  № 347</a:t>
            </a:r>
            <a:br>
              <a:rPr lang="ru-RU" sz="3600" b="1" dirty="0" smtClean="0">
                <a:solidFill>
                  <a:srgbClr val="0B3DCB"/>
                </a:solidFill>
              </a:rPr>
            </a:br>
            <a:r>
              <a:rPr lang="ru-RU" sz="3600" b="1" dirty="0" smtClean="0">
                <a:solidFill>
                  <a:srgbClr val="0B3DCB"/>
                </a:solidFill>
              </a:rPr>
              <a:t>г. Санкт-Петербург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&quot;Семибоярщина&quot; - Картинка 3954/2"/>
          <p:cNvPicPr>
            <a:picLocks noChangeAspect="1" noChangeArrowheads="1"/>
          </p:cNvPicPr>
          <p:nvPr/>
        </p:nvPicPr>
        <p:blipFill>
          <a:blip r:embed="rId2"/>
          <a:srcRect l="4774" t="7199" r="6163" b="8426"/>
          <a:stretch>
            <a:fillRect/>
          </a:stretch>
        </p:blipFill>
        <p:spPr bwMode="auto">
          <a:xfrm>
            <a:off x="-2644" y="0"/>
            <a:ext cx="9149322" cy="6858000"/>
          </a:xfrm>
          <a:prstGeom prst="rect">
            <a:avLst/>
          </a:prstGeom>
          <a:noFill/>
        </p:spPr>
      </p:pic>
      <p:pic>
        <p:nvPicPr>
          <p:cNvPr id="3" name="Picture 2" descr="семибоярщина - 6.1. Польська держава і Московське царство - 8 клас. Всесвітня історія. Ілюстрації до уроків - Фотоальбоми - Вірт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4015208"/>
            <a:ext cx="4786314" cy="2842792"/>
          </a:xfrm>
          <a:prstGeom prst="rect">
            <a:avLst/>
          </a:prstGeom>
          <a:noFill/>
        </p:spPr>
      </p:pic>
      <p:pic>
        <p:nvPicPr>
          <p:cNvPr id="1028" name="Picture 4" descr="http://im1-tub-ru.yandex.net/i?id=ca6e6323a9fe6715c15df7df4c53367f-74-144&amp;n=2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21934" y="785794"/>
            <a:ext cx="4822066" cy="3214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Смутное время и победа Патриарха Гермогена - Спиридонов И.Н.- я.ру"/>
          <p:cNvPicPr>
            <a:picLocks noChangeAspect="1" noChangeArrowheads="1"/>
          </p:cNvPicPr>
          <p:nvPr/>
        </p:nvPicPr>
        <p:blipFill>
          <a:blip r:embed="rId2"/>
          <a:srcRect t="2508" r="769" b="9698"/>
          <a:stretch>
            <a:fillRect/>
          </a:stretch>
        </p:blipFill>
        <p:spPr bwMode="auto">
          <a:xfrm>
            <a:off x="-13848" y="0"/>
            <a:ext cx="9157847" cy="450057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4632332"/>
            <a:ext cx="9144000" cy="2225668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>10.</a:t>
            </a:r>
            <a:r>
              <a:rPr lang="ru-RU" sz="3600" b="1" dirty="0" smtClean="0"/>
              <a:t> В это тяжелое для России время патриарх </a:t>
            </a:r>
            <a:r>
              <a:rPr lang="ru-RU" sz="3600" b="1" dirty="0" err="1" smtClean="0"/>
              <a:t>Гермоген</a:t>
            </a:r>
            <a:r>
              <a:rPr lang="ru-RU" sz="3600" b="1" dirty="0" smtClean="0"/>
              <a:t> призвал русский народ встать на защиту православия и изгнать польских захватчиков из Москвы.</a:t>
            </a:r>
            <a:endParaRPr lang="ru-RU" sz="36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Группа: РУСЬ-МАТУШКА!"/>
          <p:cNvPicPr>
            <a:picLocks noChangeAspect="1" noChangeArrowheads="1"/>
          </p:cNvPicPr>
          <p:nvPr/>
        </p:nvPicPr>
        <p:blipFill>
          <a:blip r:embed="rId2"/>
          <a:srcRect t="6911" r="2142"/>
          <a:stretch>
            <a:fillRect/>
          </a:stretch>
        </p:blipFill>
        <p:spPr bwMode="auto">
          <a:xfrm>
            <a:off x="3684134" y="0"/>
            <a:ext cx="545986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4000496" cy="4511684"/>
          </a:xfrm>
        </p:spPr>
        <p:txBody>
          <a:bodyPr>
            <a:noAutofit/>
          </a:bodyPr>
          <a:lstStyle/>
          <a:p>
            <a:pPr algn="l"/>
            <a:r>
              <a:rPr lang="ru-RU" sz="1800" b="1" dirty="0" smtClean="0"/>
              <a:t>11.</a:t>
            </a:r>
            <a:r>
              <a:rPr lang="ru-RU" sz="3200" b="1" dirty="0" smtClean="0"/>
              <a:t> В сентябре 1611 года "торговый человек", нижегородский земский староста Кузьма Минин обратился к горожанам с призывом создать народное ополчение.</a:t>
            </a:r>
            <a:endParaRPr lang="ru-RU" sz="32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728"/>
            <a:ext cx="3857620" cy="5940444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>12.</a:t>
            </a:r>
            <a:r>
              <a:rPr lang="ru-RU" sz="2800" b="1" dirty="0" smtClean="0"/>
              <a:t> На городской сходке он произнес свою знаменитую речь: "Православные люди, похотим помочь Московскому государству, не пожалеем животов наших, да не токмо животов - дворы свои продадим, жен, детей заложим и будем бить челом, чтобы кто-нибудь стал у нас начальником.</a:t>
            </a:r>
            <a:endParaRPr lang="ru-RU" sz="2800" b="1" dirty="0"/>
          </a:p>
        </p:txBody>
      </p:sp>
      <p:pic>
        <p:nvPicPr>
          <p:cNvPr id="3" name="Picture 2" descr="Воззвание Кузьмы Минина к нижегородцам в 1611 году - Маковский Константин Егорович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45974" y="0"/>
            <a:ext cx="529802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Билли-бой всегда: 07/30/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23951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6314" y="214290"/>
            <a:ext cx="4143404" cy="5715040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13.</a:t>
            </a:r>
            <a:r>
              <a:rPr lang="ru-RU" sz="3200" b="1" dirty="0" smtClean="0"/>
              <a:t> По предложению Минина на пост главного воеводы был приглашен 30-летний новгородский князь Дмитрий Пожарский.</a:t>
            </a:r>
            <a:endParaRPr lang="ru-RU" sz="3200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При поляках в Кремле процветало людоедств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47925" y="1524000"/>
            <a:ext cx="6696075" cy="5334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6858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dirty="0" smtClean="0"/>
              <a:t> 14. </a:t>
            </a:r>
            <a:r>
              <a:rPr lang="ru-RU" sz="3200" b="1" dirty="0" smtClean="0"/>
              <a:t>Пожарский согласился быть воеводой при условии, что горожане сами выберут ему помощника, который начальствовал </a:t>
            </a:r>
            <a:br>
              <a:rPr lang="ru-RU" sz="3200" b="1" dirty="0" smtClean="0"/>
            </a:br>
            <a:r>
              <a:rPr lang="ru-RU" sz="3200" b="1" dirty="0" smtClean="0"/>
              <a:t>бы над казной</a:t>
            </a:r>
            <a:br>
              <a:rPr lang="ru-RU" sz="3200" b="1" dirty="0" smtClean="0"/>
            </a:br>
            <a:r>
              <a:rPr lang="ru-RU" sz="3200" b="1" dirty="0" smtClean="0"/>
              <a:t> ополчения. </a:t>
            </a:r>
            <a:br>
              <a:rPr lang="ru-RU" sz="3200" b="1" dirty="0" smtClean="0"/>
            </a:br>
            <a:r>
              <a:rPr lang="ru-RU" sz="3200" b="1" dirty="0" smtClean="0"/>
              <a:t>И Минин стал</a:t>
            </a:r>
            <a:br>
              <a:rPr lang="ru-RU" sz="3200" b="1" dirty="0" smtClean="0"/>
            </a:br>
            <a:r>
              <a:rPr lang="ru-RU" sz="3200" b="1" dirty="0" smtClean="0"/>
              <a:t> "выборным </a:t>
            </a:r>
            <a:br>
              <a:rPr lang="ru-RU" sz="3200" b="1" dirty="0" smtClean="0"/>
            </a:br>
            <a:r>
              <a:rPr lang="ru-RU" sz="3200" b="1" dirty="0" smtClean="0"/>
              <a:t>человеком </a:t>
            </a:r>
            <a:br>
              <a:rPr lang="ru-RU" sz="3200" b="1" dirty="0" smtClean="0"/>
            </a:br>
            <a:r>
              <a:rPr lang="ru-RU" sz="3200" b="1" dirty="0" smtClean="0"/>
              <a:t>всею землею".</a:t>
            </a:r>
            <a:br>
              <a:rPr lang="ru-RU" sz="3200" b="1" dirty="0" smtClean="0"/>
            </a:br>
            <a:r>
              <a:rPr lang="ru-RU" sz="3200" b="1" dirty="0" smtClean="0"/>
              <a:t> Так во главе </a:t>
            </a:r>
            <a:br>
              <a:rPr lang="ru-RU" sz="3200" b="1" dirty="0" smtClean="0"/>
            </a:br>
            <a:r>
              <a:rPr lang="ru-RU" sz="3200" b="1" dirty="0" smtClean="0"/>
              <a:t> ополчения </a:t>
            </a:r>
            <a:br>
              <a:rPr lang="ru-RU" sz="3200" b="1" dirty="0" smtClean="0"/>
            </a:br>
            <a:r>
              <a:rPr lang="ru-RU" sz="3200" b="1" dirty="0" smtClean="0"/>
              <a:t>стали два человека,</a:t>
            </a:r>
            <a:br>
              <a:rPr lang="ru-RU" sz="3200" b="1" dirty="0" smtClean="0"/>
            </a:br>
            <a:r>
              <a:rPr lang="ru-RU" sz="3200" b="1" dirty="0" smtClean="0"/>
              <a:t> избранные </a:t>
            </a:r>
            <a:br>
              <a:rPr lang="ru-RU" sz="3200" b="1" dirty="0" smtClean="0"/>
            </a:br>
            <a:r>
              <a:rPr lang="ru-RU" sz="3200" b="1" dirty="0" smtClean="0"/>
              <a:t>народом.</a:t>
            </a:r>
            <a:br>
              <a:rPr lang="ru-RU" sz="3200" b="1" dirty="0" smtClean="0"/>
            </a:br>
            <a:endParaRPr lang="ru-RU" sz="3200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2500330" cy="5797568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/>
              <a:t>15.</a:t>
            </a:r>
            <a:r>
              <a:rPr lang="ru-RU" sz="3600" b="1" dirty="0" smtClean="0"/>
              <a:t> Под знамена Пожарского и Минина собралось огромное по тому времени войско - более 15 тысяч человек.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5" name="Picture 2" descr="Царский дом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23263" y="1"/>
            <a:ext cx="632073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4143404" cy="6286544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>16.</a:t>
            </a:r>
            <a:r>
              <a:rPr lang="ru-RU" sz="3600" b="1" dirty="0" smtClean="0"/>
              <a:t> Посмотрев видеосюжет, ответьте на вопрос: «Почему </a:t>
            </a:r>
            <a:br>
              <a:rPr lang="ru-RU" sz="3600" b="1" dirty="0" smtClean="0"/>
            </a:br>
            <a:r>
              <a:rPr lang="ru-RU" sz="3600" b="1" dirty="0" smtClean="0"/>
              <a:t>в один день – 4 ноября - празднуют и  День народного единства и День Казанской иконы Божией Матери. Как связаны эти два праздника?»</a:t>
            </a:r>
            <a:endParaRPr lang="ru-RU" sz="3600" b="1" dirty="0"/>
          </a:p>
        </p:txBody>
      </p:sp>
      <p:pic>
        <p:nvPicPr>
          <p:cNvPr id="15362" name="Picture 2" descr="Живой журнал луганского прихожанина УПЦ КП - Сегодня день иконы Казанской Божьей матери"/>
          <p:cNvPicPr>
            <a:picLocks noChangeAspect="1" noChangeArrowheads="1"/>
          </p:cNvPicPr>
          <p:nvPr/>
        </p:nvPicPr>
        <p:blipFill>
          <a:blip r:embed="rId2"/>
          <a:srcRect l="8750" t="6666" r="9999" b="8889"/>
          <a:stretch>
            <a:fillRect/>
          </a:stretch>
        </p:blipFill>
        <p:spPr bwMode="auto">
          <a:xfrm>
            <a:off x="4071934" y="500042"/>
            <a:ext cx="5072066" cy="5930416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6380" y="274638"/>
            <a:ext cx="3857620" cy="6226196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/>
              <a:t>17.</a:t>
            </a:r>
            <a:r>
              <a:rPr lang="ru-RU" sz="3600" b="1" dirty="0" smtClean="0"/>
              <a:t> С чудотворной иконой Казанской Божией Матери, явленной в 1579 году, Нижегородское земское ополчение сумело 4 ноября 1612 года взять штурмом Китай-город и изгнать поляков из Москвы.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26626" name="Picture 2" descr="Православный календарь на ноябрь 2013 для дете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19248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357686" cy="68580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1800" b="1" dirty="0" smtClean="0"/>
              <a:t>18.</a:t>
            </a:r>
            <a:r>
              <a:rPr lang="ru-RU" sz="3600" b="1" dirty="0" smtClean="0"/>
              <a:t> </a:t>
            </a:r>
            <a:r>
              <a:rPr lang="ru-RU" sz="2400" b="1" dirty="0" smtClean="0"/>
              <a:t>В конце февраля 1613 года Земский собор, куда входили представители всех сословий страны - дворянство, боярство, духовенство, казачество, стрельцы, черносошные крестьяне и делегаты от многих русских городов, </a:t>
            </a:r>
            <a:r>
              <a:rPr lang="ru-RU" sz="2400" b="1" u="sng" dirty="0" smtClean="0">
                <a:hlinkClick r:id="rId2"/>
              </a:rPr>
              <a:t>избрал новым царем Михаила Романова</a:t>
            </a:r>
            <a:r>
              <a:rPr lang="ru-RU" sz="2400" b="1" dirty="0" smtClean="0"/>
              <a:t> (сына митрополита Филарета), первого русского царя из династии Романовых. Земский собор 1613 года стал окончательной победой над Смутой, торжеством православия и национального единства.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endParaRPr lang="ru-RU" sz="3600" b="1" dirty="0"/>
          </a:p>
        </p:txBody>
      </p:sp>
      <p:pic>
        <p:nvPicPr>
          <p:cNvPr id="34818" name="Picture 2" descr="Императоры России - 22 Апреля 2010 - Персональный сайт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74821" y="0"/>
            <a:ext cx="486918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9737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4 ноября 2005 года был учрежден праздник «День народного единства»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Что вы можете рассказать об истории этого праздника?</a:t>
            </a:r>
            <a:br>
              <a:rPr lang="ru-RU" b="1" dirty="0" smtClean="0"/>
            </a:br>
            <a:endParaRPr lang="ru-RU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4" name="Picture 4" descr="wisaev: Этот день в нашей истории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4983" y="0"/>
            <a:ext cx="929898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Москва Собор Казанской иконы Божией Матери на Красной площади. Фотографии и описание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7" y="1125125"/>
            <a:ext cx="7643834" cy="573287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6369072"/>
          </a:xfrm>
        </p:spPr>
        <p:txBody>
          <a:bodyPr>
            <a:noAutofit/>
          </a:bodyPr>
          <a:lstStyle/>
          <a:p>
            <a:pPr algn="l"/>
            <a:r>
              <a:rPr lang="ru-RU" sz="1800" b="1" dirty="0" smtClean="0"/>
              <a:t>20.</a:t>
            </a:r>
            <a:r>
              <a:rPr lang="ru-RU" sz="3200" b="1" dirty="0" smtClean="0"/>
              <a:t> Уверенность, что благодаря именно иконе Казанской Божией Матери была одержана</a:t>
            </a:r>
            <a:br>
              <a:rPr lang="ru-RU" sz="3200" b="1" dirty="0" smtClean="0"/>
            </a:br>
            <a:r>
              <a:rPr lang="ru-RU" sz="3200" b="1" dirty="0" smtClean="0"/>
              <a:t> победа, была</a:t>
            </a:r>
            <a:br>
              <a:rPr lang="ru-RU" sz="3200" b="1" dirty="0" smtClean="0"/>
            </a:br>
            <a:r>
              <a:rPr lang="ru-RU" sz="3200" b="1" dirty="0" smtClean="0"/>
              <a:t> столь глубока, что </a:t>
            </a:r>
            <a:br>
              <a:rPr lang="ru-RU" sz="3200" b="1" dirty="0" smtClean="0"/>
            </a:br>
            <a:r>
              <a:rPr lang="ru-RU" sz="3200" b="1" dirty="0" smtClean="0"/>
              <a:t>князь Пожарский</a:t>
            </a:r>
            <a:br>
              <a:rPr lang="ru-RU" sz="3200" b="1" dirty="0" smtClean="0"/>
            </a:br>
            <a:r>
              <a:rPr lang="ru-RU" sz="3200" b="1" dirty="0" smtClean="0"/>
              <a:t> на собственные </a:t>
            </a:r>
            <a:br>
              <a:rPr lang="ru-RU" sz="3200" b="1" dirty="0" smtClean="0"/>
            </a:br>
            <a:r>
              <a:rPr lang="ru-RU" sz="3200" b="1" dirty="0" smtClean="0"/>
              <a:t>деньги </a:t>
            </a:r>
            <a:br>
              <a:rPr lang="ru-RU" sz="3200" b="1" dirty="0" smtClean="0"/>
            </a:br>
            <a:r>
              <a:rPr lang="ru-RU" sz="3200" b="1" dirty="0" smtClean="0"/>
              <a:t>специально </a:t>
            </a:r>
            <a:br>
              <a:rPr lang="ru-RU" sz="3200" b="1" dirty="0" smtClean="0"/>
            </a:br>
            <a:r>
              <a:rPr lang="ru-RU" sz="3200" b="1" dirty="0" smtClean="0"/>
              <a:t>выстроил </a:t>
            </a:r>
            <a:br>
              <a:rPr lang="ru-RU" sz="3200" b="1" dirty="0" smtClean="0"/>
            </a:br>
            <a:r>
              <a:rPr lang="ru-RU" sz="3200" b="1" dirty="0" smtClean="0"/>
              <a:t>на краю </a:t>
            </a:r>
            <a:br>
              <a:rPr lang="ru-RU" sz="3200" b="1" dirty="0" smtClean="0"/>
            </a:br>
            <a:r>
              <a:rPr lang="ru-RU" sz="3200" b="1" dirty="0" smtClean="0"/>
              <a:t>Красной </a:t>
            </a:r>
            <a:br>
              <a:rPr lang="ru-RU" sz="3200" b="1" dirty="0" smtClean="0"/>
            </a:br>
            <a:r>
              <a:rPr lang="ru-RU" sz="3200" b="1" dirty="0" smtClean="0"/>
              <a:t>площади </a:t>
            </a:r>
            <a:br>
              <a:rPr lang="ru-RU" sz="3200" b="1" dirty="0" smtClean="0"/>
            </a:br>
            <a:r>
              <a:rPr lang="ru-RU" sz="3200" b="1" dirty="0" smtClean="0"/>
              <a:t>Казанский</a:t>
            </a:r>
            <a:br>
              <a:rPr lang="ru-RU" sz="3200" b="1" dirty="0" smtClean="0"/>
            </a:br>
            <a:r>
              <a:rPr lang="ru-RU" sz="3200" b="1" dirty="0" smtClean="0"/>
              <a:t> собор. </a:t>
            </a:r>
            <a:endParaRPr lang="ru-RU" sz="3200" b="1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87022 - Надоело болет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474" y="-1"/>
            <a:ext cx="4717350" cy="5700725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0" y="0"/>
            <a:ext cx="4572000" cy="6858000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/>
              <a:t>21.</a:t>
            </a:r>
            <a:r>
              <a:rPr lang="ru-RU" sz="3200" b="1" dirty="0" smtClean="0"/>
              <a:t> С тех пор Казанскую икону начали почитать не только как покровительницу дома Романовых, но по указу царя Алексея Михайловича, правящего в 1645-1676 годах, было установлено обязательное празднование 4 ноября как дня благодарности Пресвятой Богородице за ее помощь в освобождении России от поляков (отмечался до 1917 года). </a:t>
            </a:r>
            <a:endParaRPr lang="ru-RU" sz="3200" b="1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29256" y="274638"/>
            <a:ext cx="3714744" cy="6083320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/>
              <a:t>22.</a:t>
            </a:r>
            <a:r>
              <a:rPr lang="ru-RU" sz="3200" b="1" dirty="0" smtClean="0"/>
              <a:t> В церковный календарь этот день вошел как Празднование Казанской иконе Божией Матери в память избавления Москвы и России от поляков в 1612 году. </a:t>
            </a:r>
            <a:br>
              <a:rPr lang="ru-RU" sz="3200" b="1" dirty="0" smtClean="0"/>
            </a:br>
            <a:r>
              <a:rPr lang="ru-RU" sz="3200" b="1" dirty="0" smtClean="0"/>
              <a:t>Таким образом, День народного единства по сути совсем не новый праздник, а возвращение к старой традиции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pic>
        <p:nvPicPr>
          <p:cNvPr id="35842" name="Picture 2" descr="С ПРАЗДНИКОМ, ВСЕХ НАС, С ДНЕМ КАЗАНСКОЙ ИКОНЫ БОЖЬЕЙ МАТЕРИ!: : Дневники - diets.ru"/>
          <p:cNvPicPr>
            <a:picLocks noChangeAspect="1" noChangeArrowheads="1"/>
          </p:cNvPicPr>
          <p:nvPr/>
        </p:nvPicPr>
        <p:blipFill>
          <a:blip r:embed="rId2"/>
          <a:srcRect l="2812" t="2023" r="3983" b="2305"/>
          <a:stretch>
            <a:fillRect/>
          </a:stretch>
        </p:blipFill>
        <p:spPr bwMode="auto">
          <a:xfrm>
            <a:off x="0" y="0"/>
            <a:ext cx="5500694" cy="68884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" descr="Казанский собор в Санкт-Петербурге - транслирует blogTOP-VIP- я.р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76500" y="2152650"/>
            <a:ext cx="6667500" cy="47053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43372" y="274638"/>
            <a:ext cx="4714908" cy="1511288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0000CC"/>
                </a:solidFill>
              </a:rPr>
              <a:t>23.</a:t>
            </a:r>
            <a:r>
              <a:rPr lang="ru-RU" sz="4000" b="1" dirty="0" smtClean="0">
                <a:solidFill>
                  <a:srgbClr val="0000CC"/>
                </a:solidFill>
              </a:rPr>
              <a:t> Казанский собор в Петербурге</a:t>
            </a:r>
            <a:endParaRPr lang="ru-RU" sz="4000" b="1" dirty="0">
              <a:solidFill>
                <a:srgbClr val="0000CC"/>
              </a:solidFill>
            </a:endParaRPr>
          </a:p>
        </p:txBody>
      </p:sp>
      <p:pic>
        <p:nvPicPr>
          <p:cNvPr id="32770" name="Picture 2" descr="Челябинская и Златоустовская епархи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775080" cy="41433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3" descr="http://lubsrcn.ru/assets/images/malchik-s-devochko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2895600"/>
            <a:ext cx="39624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1"/>
          <p:cNvSpPr>
            <a:spLocks noChangeArrowheads="1"/>
          </p:cNvSpPr>
          <p:nvPr/>
        </p:nvSpPr>
        <p:spPr bwMode="auto">
          <a:xfrm>
            <a:off x="152400" y="131763"/>
            <a:ext cx="8153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3200" b="1">
                <a:solidFill>
                  <a:srgbClr val="0033CC"/>
                </a:solidFill>
                <a:cs typeface="Times New Roman" pitchFamily="18" charset="0"/>
              </a:rPr>
              <a:t>Р</a:t>
            </a:r>
            <a:r>
              <a:rPr lang="ru-RU" sz="3200" b="1">
                <a:solidFill>
                  <a:srgbClr val="FF3399"/>
                </a:solidFill>
                <a:cs typeface="Times New Roman" pitchFamily="18" charset="0"/>
              </a:rPr>
              <a:t>Е</a:t>
            </a:r>
            <a:r>
              <a:rPr lang="ru-RU" sz="3200" b="1">
                <a:solidFill>
                  <a:srgbClr val="0033CC"/>
                </a:solidFill>
                <a:cs typeface="Times New Roman" pitchFamily="18" charset="0"/>
              </a:rPr>
              <a:t>Ф</a:t>
            </a:r>
            <a:r>
              <a:rPr lang="ru-RU" sz="3200" b="1">
                <a:solidFill>
                  <a:srgbClr val="FF3399"/>
                </a:solidFill>
                <a:cs typeface="Times New Roman" pitchFamily="18" charset="0"/>
              </a:rPr>
              <a:t>Л</a:t>
            </a:r>
            <a:r>
              <a:rPr lang="ru-RU" sz="3200" b="1">
                <a:solidFill>
                  <a:srgbClr val="0033CC"/>
                </a:solidFill>
                <a:cs typeface="Times New Roman" pitchFamily="18" charset="0"/>
              </a:rPr>
              <a:t>Е</a:t>
            </a:r>
            <a:r>
              <a:rPr lang="ru-RU" sz="3200" b="1">
                <a:solidFill>
                  <a:srgbClr val="FF3399"/>
                </a:solidFill>
                <a:cs typeface="Times New Roman" pitchFamily="18" charset="0"/>
              </a:rPr>
              <a:t>К</a:t>
            </a:r>
            <a:r>
              <a:rPr lang="ru-RU" sz="3200" b="1">
                <a:solidFill>
                  <a:srgbClr val="0033CC"/>
                </a:solidFill>
                <a:cs typeface="Times New Roman" pitchFamily="18" charset="0"/>
              </a:rPr>
              <a:t>С</a:t>
            </a:r>
            <a:r>
              <a:rPr lang="ru-RU" sz="3200" b="1">
                <a:solidFill>
                  <a:srgbClr val="FF3399"/>
                </a:solidFill>
                <a:cs typeface="Times New Roman" pitchFamily="18" charset="0"/>
              </a:rPr>
              <a:t>И</a:t>
            </a:r>
            <a:r>
              <a:rPr lang="ru-RU" sz="3200" b="1">
                <a:solidFill>
                  <a:srgbClr val="0033CC"/>
                </a:solidFill>
                <a:cs typeface="Times New Roman" pitchFamily="18" charset="0"/>
              </a:rPr>
              <a:t>Я</a:t>
            </a:r>
          </a:p>
          <a:p>
            <a:pPr algn="ctr" eaLnBrk="0" hangingPunct="0"/>
            <a:endParaRPr lang="ru-RU" sz="1000" b="1">
              <a:cs typeface="Times New Roman" pitchFamily="18" charset="0"/>
            </a:endParaRPr>
          </a:p>
          <a:p>
            <a:pPr eaLnBrk="0" hangingPunct="0"/>
            <a:r>
              <a:rPr lang="ru-RU" sz="3200" b="1">
                <a:solidFill>
                  <a:srgbClr val="FF3399"/>
                </a:solidFill>
                <a:cs typeface="Times New Roman" pitchFamily="18" charset="0"/>
              </a:rPr>
              <a:t>Я узнала... </a:t>
            </a:r>
            <a:r>
              <a:rPr lang="ru-RU" sz="3200" b="1">
                <a:solidFill>
                  <a:srgbClr val="0033CC"/>
                </a:solidFill>
                <a:cs typeface="Times New Roman" pitchFamily="18" charset="0"/>
              </a:rPr>
              <a:t>Я понял…</a:t>
            </a:r>
          </a:p>
          <a:p>
            <a:pPr eaLnBrk="0" hangingPunct="0"/>
            <a:endParaRPr lang="ru-RU" sz="1000" b="1">
              <a:solidFill>
                <a:srgbClr val="0033CC"/>
              </a:solidFill>
            </a:endParaRPr>
          </a:p>
          <a:p>
            <a:pPr eaLnBrk="0" hangingPunct="0"/>
            <a:r>
              <a:rPr lang="ru-RU" sz="3200" b="1">
                <a:solidFill>
                  <a:srgbClr val="FF3399"/>
                </a:solidFill>
                <a:cs typeface="Times New Roman" pitchFamily="18" charset="0"/>
              </a:rPr>
              <a:t>Мне понравилось... </a:t>
            </a:r>
            <a:r>
              <a:rPr lang="ru-RU" sz="3200" b="1">
                <a:solidFill>
                  <a:srgbClr val="0033CC"/>
                </a:solidFill>
                <a:cs typeface="Times New Roman" pitchFamily="18" charset="0"/>
              </a:rPr>
              <a:t>Для меня стало новым...</a:t>
            </a:r>
          </a:p>
          <a:p>
            <a:pPr eaLnBrk="0" hangingPunct="0"/>
            <a:endParaRPr lang="ru-RU" sz="1000" b="1">
              <a:solidFill>
                <a:srgbClr val="0033CC"/>
              </a:solidFill>
            </a:endParaRPr>
          </a:p>
          <a:p>
            <a:pPr eaLnBrk="0" hangingPunct="0"/>
            <a:r>
              <a:rPr lang="ru-RU" sz="3200" b="1">
                <a:solidFill>
                  <a:srgbClr val="FF3399"/>
                </a:solidFill>
                <a:cs typeface="Times New Roman" pitchFamily="18" charset="0"/>
              </a:rPr>
              <a:t>Меня удивило... </a:t>
            </a:r>
            <a:r>
              <a:rPr lang="ru-RU" sz="3200" b="1">
                <a:solidFill>
                  <a:srgbClr val="0033CC"/>
                </a:solidFill>
                <a:cs typeface="Times New Roman" pitchFamily="18" charset="0"/>
              </a:rPr>
              <a:t>Мне захотелось...</a:t>
            </a:r>
          </a:p>
          <a:p>
            <a:pPr eaLnBrk="0" hangingPunct="0"/>
            <a:endParaRPr lang="ru-RU" sz="1000" b="1">
              <a:solidFill>
                <a:srgbClr val="0033CC"/>
              </a:solidFill>
            </a:endParaRPr>
          </a:p>
          <a:p>
            <a:pPr eaLnBrk="0" hangingPunct="0"/>
            <a:r>
              <a:rPr lang="ru-RU" sz="3200" b="1">
                <a:solidFill>
                  <a:srgbClr val="FF3399"/>
                </a:solidFill>
                <a:cs typeface="Times New Roman" pitchFamily="18" charset="0"/>
              </a:rPr>
              <a:t>Что</a:t>
            </a:r>
            <a:r>
              <a:rPr lang="ru-RU" sz="3200" b="1">
                <a:solidFill>
                  <a:srgbClr val="0033CC"/>
                </a:solidFill>
                <a:cs typeface="Times New Roman" pitchFamily="18" charset="0"/>
              </a:rPr>
              <a:t> помогало </a:t>
            </a:r>
            <a:r>
              <a:rPr lang="ru-RU" sz="3200" b="1">
                <a:solidFill>
                  <a:srgbClr val="FF3399"/>
                </a:solidFill>
                <a:cs typeface="Times New Roman" pitchFamily="18" charset="0"/>
              </a:rPr>
              <a:t>и что </a:t>
            </a:r>
            <a:r>
              <a:rPr lang="ru-RU" sz="3200" b="1">
                <a:solidFill>
                  <a:srgbClr val="0033CC"/>
                </a:solidFill>
                <a:cs typeface="Times New Roman" pitchFamily="18" charset="0"/>
              </a:rPr>
              <a:t>мешало </a:t>
            </a:r>
            <a:r>
              <a:rPr lang="ru-RU" sz="3200" b="1">
                <a:solidFill>
                  <a:srgbClr val="FF3399"/>
                </a:solidFill>
                <a:cs typeface="Times New Roman" pitchFamily="18" charset="0"/>
              </a:rPr>
              <a:t>работе</a:t>
            </a:r>
            <a:r>
              <a:rPr lang="ru-RU" sz="3200" b="1">
                <a:solidFill>
                  <a:srgbClr val="0033CC"/>
                </a:solidFill>
                <a:cs typeface="Times New Roman" pitchFamily="18" charset="0"/>
              </a:rPr>
              <a:t> </a:t>
            </a:r>
          </a:p>
          <a:p>
            <a:pPr eaLnBrk="0" hangingPunct="0"/>
            <a:r>
              <a:rPr lang="ru-RU" sz="3200" b="1">
                <a:solidFill>
                  <a:srgbClr val="0033CC"/>
                </a:solidFill>
                <a:cs typeface="Times New Roman" pitchFamily="18" charset="0"/>
              </a:rPr>
              <a:t>на уроке? </a:t>
            </a:r>
            <a:endParaRPr lang="ru-RU" sz="3200" b="1">
              <a:solidFill>
                <a:srgbClr val="0033CC"/>
              </a:solidFill>
            </a:endParaRPr>
          </a:p>
          <a:p>
            <a:pPr eaLnBrk="0" hangingPunct="0"/>
            <a:endParaRPr lang="ru-RU" sz="32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Моу г. Мурманска сош 12 моу г. Мурманска сош 12"/>
          <p:cNvPicPr>
            <a:picLocks noChangeAspect="1" noChangeArrowheads="1"/>
          </p:cNvPicPr>
          <p:nvPr/>
        </p:nvPicPr>
        <p:blipFill>
          <a:blip r:embed="rId2"/>
          <a:srcRect t="1993" b="6256"/>
          <a:stretch>
            <a:fillRect/>
          </a:stretch>
        </p:blipFill>
        <p:spPr bwMode="auto">
          <a:xfrm>
            <a:off x="0" y="0"/>
            <a:ext cx="913556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Памятник Минину и Пожарскому, Россия, Москва: фото, описание, адрес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93169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2285984" cy="857232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00CC"/>
                </a:solidFill>
              </a:rPr>
              <a:t>4 ноября</a:t>
            </a:r>
            <a:endParaRPr lang="ru-RU" sz="3600" dirty="0">
              <a:solidFill>
                <a:srgbClr val="0000CC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За Россию, Путина и Народный Фронт! &quot; Минин и Пожарский. Освобождение Москвы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9322" y="1071546"/>
            <a:ext cx="7564678" cy="5786453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b="1" dirty="0" smtClean="0"/>
              <a:t>4.</a:t>
            </a:r>
            <a:r>
              <a:rPr lang="ru-RU" sz="2800" b="1" dirty="0" smtClean="0"/>
              <a:t> Этот праздник учреждён в память о событиях 1612 года, когда народное ополчение под предводительством Кузьмы Минина и Дмитрия Пожарского освободило Москву от польских интервентов.</a:t>
            </a:r>
            <a:endParaRPr lang="ru-RU" sz="2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372586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 </a:t>
            </a:r>
            <a:br>
              <a:rPr lang="ru-RU" b="1" dirty="0" smtClean="0"/>
            </a:br>
            <a:r>
              <a:rPr lang="ru-RU" sz="2000" b="1" dirty="0" smtClean="0"/>
              <a:t>5.</a:t>
            </a:r>
            <a:r>
              <a:rPr lang="ru-RU" b="1" dirty="0" smtClean="0"/>
              <a:t> </a:t>
            </a:r>
            <a:r>
              <a:rPr lang="ru-RU" sz="4000" b="1" dirty="0" smtClean="0"/>
              <a:t>Интервенты - это военные подразделения иностранных государств, приглашенные руководством государства для якобы наведения порядка внутри страны. У слова интервент всего один синоним - захватчик</a:t>
            </a:r>
            <a:r>
              <a:rPr lang="ru-RU" sz="4000" dirty="0" smtClean="0"/>
              <a:t>.</a:t>
            </a:r>
            <a:endParaRPr lang="ru-RU" sz="4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Блоги: Tisso : Жестокие правители. - Fanat1k.r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0"/>
            <a:ext cx="4714876" cy="6858001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274638"/>
            <a:ext cx="4071966" cy="6297634"/>
          </a:xfrm>
          <a:ln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ru-RU" sz="2000" b="1" dirty="0" smtClean="0"/>
              <a:t>6.</a:t>
            </a:r>
            <a:r>
              <a:rPr lang="ru-RU" sz="4000" b="1" dirty="0" smtClean="0"/>
              <a:t> Исторически этот праздник связан с окончанием Смутного времени в России в XVII веке.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Смутное время - период со смерти в 1584 году царя Ивана Грозного и …</a:t>
            </a:r>
            <a:endParaRPr lang="ru-RU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4000528" cy="4797436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/>
              <a:t>7.</a:t>
            </a:r>
            <a:r>
              <a:rPr lang="ru-RU" b="1" dirty="0" smtClean="0"/>
              <a:t> …до 1613 года, когда на русском престоле воцарился первый из династии Романовых - Михаил</a:t>
            </a:r>
            <a:endParaRPr lang="ru-RU" b="1" dirty="0"/>
          </a:p>
        </p:txBody>
      </p:sp>
      <p:pic>
        <p:nvPicPr>
          <p:cNvPr id="21506" name="Picture 2" descr="Императоры России - 22 Апреля 2010 - Персональный сай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74821" y="0"/>
            <a:ext cx="486918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Шуйский, царь-неудачни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5" y="1169631"/>
            <a:ext cx="7929586" cy="568836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000" dirty="0" smtClean="0"/>
              <a:t>8.</a:t>
            </a:r>
            <a:r>
              <a:rPr lang="ru-RU" sz="2800" dirty="0" smtClean="0"/>
              <a:t> </a:t>
            </a:r>
            <a:r>
              <a:rPr lang="ru-RU" sz="2800" b="1" dirty="0" smtClean="0"/>
              <a:t>В период смутного времени единое русское государство распалось, появились многочисленные самозванцы. Повсеместные грабежи, разбой, воровство, повальное пьянство поразили страну.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</TotalTime>
  <Words>401</Words>
  <PresentationFormat>Экран (4:3)</PresentationFormat>
  <Paragraphs>31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Урок 8  «4 ноября - День народного единства. День Казанской иконы Божией Матери»  Курс ОРКСЭ (модуль» Основы православной культуры»)  Автор: Осадчая Ольга Олеговна, учитель ОРКСЭ ГБОУ СОШ  № 347 г. Санкт-Петербург</vt:lpstr>
      <vt:lpstr>4 ноября 2005 года был учрежден праздник «День народного единства»   Что вы можете рассказать об истории этого праздника? </vt:lpstr>
      <vt:lpstr>Слайд 3</vt:lpstr>
      <vt:lpstr>4 ноября</vt:lpstr>
      <vt:lpstr>4. Этот праздник учреждён в память о событиях 1612 года, когда народное ополчение под предводительством Кузьмы Минина и Дмитрия Пожарского освободило Москву от польских интервентов.</vt:lpstr>
      <vt:lpstr>    5. Интервенты - это военные подразделения иностранных государств, приглашенные руководством государства для якобы наведения порядка внутри страны. У слова интервент всего один синоним - захватчик.</vt:lpstr>
      <vt:lpstr>6. Исторически этот праздник связан с окончанием Смутного времени в России в XVII веке.  Смутное время - период со смерти в 1584 году царя Ивана Грозного и …</vt:lpstr>
      <vt:lpstr>7. …до 1613 года, когда на русском престоле воцарился первый из династии Романовых - Михаил</vt:lpstr>
      <vt:lpstr> 8. В период смутного времени единое русское государство распалось, появились многочисленные самозванцы. Повсеместные грабежи, разбой, воровство, повальное пьянство поразили страну. </vt:lpstr>
      <vt:lpstr>Слайд 10</vt:lpstr>
      <vt:lpstr>10. В это тяжелое для России время патриарх Гермоген призвал русский народ встать на защиту православия и изгнать польских захватчиков из Москвы.</vt:lpstr>
      <vt:lpstr>11. В сентябре 1611 года "торговый человек", нижегородский земский староста Кузьма Минин обратился к горожанам с призывом создать народное ополчение.</vt:lpstr>
      <vt:lpstr>12. На городской сходке он произнес свою знаменитую речь: "Православные люди, похотим помочь Московскому государству, не пожалеем животов наших, да не токмо животов - дворы свои продадим, жен, детей заложим и будем бить челом, чтобы кто-нибудь стал у нас начальником.</vt:lpstr>
      <vt:lpstr>13. По предложению Минина на пост главного воеводы был приглашен 30-летний новгородский князь Дмитрий Пожарский.</vt:lpstr>
      <vt:lpstr> 14. Пожарский согласился быть воеводой при условии, что горожане сами выберут ему помощника, который начальствовал  бы над казной  ополчения.  И Минин стал  "выборным  человеком  всею землею".  Так во главе   ополчения  стали два человека,  избранные  народом. </vt:lpstr>
      <vt:lpstr>15. Под знамена Пожарского и Минина собралось огромное по тому времени войско - более 15 тысяч человек. </vt:lpstr>
      <vt:lpstr>16. Посмотрев видеосюжет, ответьте на вопрос: «Почему  в один день – 4 ноября - празднуют и  День народного единства и День Казанской иконы Божией Матери. Как связаны эти два праздника?»</vt:lpstr>
      <vt:lpstr>17. С чудотворной иконой Казанской Божией Матери, явленной в 1579 году, Нижегородское земское ополчение сумело 4 ноября 1612 года взять штурмом Китай-город и изгнать поляков из Москвы. </vt:lpstr>
      <vt:lpstr> 18. В конце февраля 1613 года Земский собор, куда входили представители всех сословий страны - дворянство, боярство, духовенство, казачество, стрельцы, черносошные крестьяне и делегаты от многих русских городов, избрал новым царем Михаила Романова (сына митрополита Филарета), первого русского царя из династии Романовых. Земский собор 1613 года стал окончательной победой над Смутой, торжеством православия и национального единства. </vt:lpstr>
      <vt:lpstr>Слайд 20</vt:lpstr>
      <vt:lpstr>20. Уверенность, что благодаря именно иконе Казанской Божией Матери была одержана  победа, была  столь глубока, что  князь Пожарский  на собственные  деньги  специально  выстроил  на краю  Красной  площади  Казанский  собор. </vt:lpstr>
      <vt:lpstr>21. С тех пор Казанскую икону начали почитать не только как покровительницу дома Романовых, но по указу царя Алексея Михайловича, правящего в 1645-1676 годах, было установлено обязательное празднование 4 ноября как дня благодарности Пресвятой Богородице за ее помощь в освобождении России от поляков (отмечался до 1917 года). </vt:lpstr>
      <vt:lpstr>22. В церковный календарь этот день вошел как Празднование Казанской иконе Божией Матери в память избавления Москвы и России от поляков в 1612 году.  Таким образом, День народного единства по сути совсем не новый праздник, а возвращение к старой традиции.</vt:lpstr>
      <vt:lpstr>23. Казанский собор в Петербурге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Olga</dc:creator>
  <cp:lastModifiedBy>Olga</cp:lastModifiedBy>
  <cp:revision>32</cp:revision>
  <dcterms:created xsi:type="dcterms:W3CDTF">2014-10-10T17:11:50Z</dcterms:created>
  <dcterms:modified xsi:type="dcterms:W3CDTF">2014-10-23T06:48:46Z</dcterms:modified>
</cp:coreProperties>
</file>