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02C92-5662-4B46-9C21-F8F53A3A4DC8}" type="datetimeFigureOut">
              <a:rPr lang="ru-RU"/>
              <a:pPr>
                <a:defRPr/>
              </a:pPr>
              <a:t>21.05.2013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ED3E8-313A-4EDA-97C2-0BFAA4272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E56EF-E53F-4279-B688-06F9CB7097B9}" type="datetimeFigureOut">
              <a:rPr lang="ru-RU"/>
              <a:pPr>
                <a:defRPr/>
              </a:pPr>
              <a:t>21.05.2013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E2282-D14A-46A1-9100-BBE988AC5E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C8DF4-8EA2-45CC-A4E0-7AB5D6568175}" type="datetimeFigureOut">
              <a:rPr lang="ru-RU"/>
              <a:pPr>
                <a:defRPr/>
              </a:pPr>
              <a:t>21.05.2013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8F616-F4E5-4ABD-8ACC-E8EC1C9C6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0C5E85B-700A-4FC2-B991-12C135BB8199}" type="datetimeFigureOut">
              <a:rPr lang="ru-RU"/>
              <a:pPr>
                <a:defRPr/>
              </a:pPr>
              <a:t>21.05.2013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3372467-D579-4107-A270-C67120EBA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C3AF6-AC0E-47CD-A205-688C6A78C8DA}" type="datetimeFigureOut">
              <a:rPr lang="ru-RU"/>
              <a:pPr>
                <a:defRPr/>
              </a:pPr>
              <a:t>21.05.2013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75E14-BDFB-42BA-9892-8714E5BBA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8E913-244A-4055-9A12-53C766221B4C}" type="datetimeFigureOut">
              <a:rPr lang="ru-RU"/>
              <a:pPr>
                <a:defRPr/>
              </a:pPr>
              <a:t>21.05.2013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82CF8-975A-4831-A3BB-C8000A5E0B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6BBD5-A74B-4C52-A27D-1838A0AAE005}" type="datetimeFigureOut">
              <a:rPr lang="ru-RU"/>
              <a:pPr>
                <a:defRPr/>
              </a:pPr>
              <a:t>21.05.2013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2C883-2638-42A1-B490-BE36B3B18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B177C54-55B7-476E-B963-38CBE646F0EE}" type="datetimeFigureOut">
              <a:rPr lang="ru-RU"/>
              <a:pPr>
                <a:defRPr/>
              </a:pPr>
              <a:t>21.05.2013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A499826-9C5E-4E3D-9557-620F7E1D0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1C5D7-8AC2-4EFB-AFC1-E42079915D27}" type="datetimeFigureOut">
              <a:rPr lang="ru-RU"/>
              <a:pPr>
                <a:defRPr/>
              </a:pPr>
              <a:t>21.05.2013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171CF-F6D1-44A3-A8FD-87FC1F7A2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E40F4A8-FC14-42CD-BE93-DB69CA65AB93}" type="datetimeFigureOut">
              <a:rPr lang="ru-RU"/>
              <a:pPr>
                <a:defRPr/>
              </a:pPr>
              <a:t>21.05.2013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91BFE71-D363-44D0-8ACA-E3E2A47E9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2F2819D-AE40-477B-99E7-8470EE8DA839}" type="datetimeFigureOut">
              <a:rPr lang="ru-RU"/>
              <a:pPr>
                <a:defRPr/>
              </a:pPr>
              <a:t>21.05.2013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BE7EFA7-FEA2-4640-BFDA-5CC21AD3B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8CE6386-6CCD-4659-8821-BAFF27B732CF}" type="datetimeFigureOut">
              <a:rPr lang="ru-RU"/>
              <a:pPr>
                <a:defRPr/>
              </a:pPr>
              <a:t>21.05.2013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79D406C-C773-4105-9793-52E5B3F39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19" r:id="rId4"/>
    <p:sldLayoutId id="2147483718" r:id="rId5"/>
    <p:sldLayoutId id="2147483723" r:id="rId6"/>
    <p:sldLayoutId id="2147483717" r:id="rId7"/>
    <p:sldLayoutId id="2147483724" r:id="rId8"/>
    <p:sldLayoutId id="2147483725" r:id="rId9"/>
    <p:sldLayoutId id="2147483716" r:id="rId10"/>
    <p:sldLayoutId id="214748371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pavlovo-blag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375" y="206375"/>
            <a:ext cx="5437188" cy="603091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200" cap="none" smtClean="0"/>
              <a:t/>
            </a:r>
            <a:br>
              <a:rPr lang="ru-RU" sz="2200" cap="none" smtClean="0"/>
            </a:br>
            <a:r>
              <a:rPr lang="ru-RU" sz="2200" cap="none" smtClean="0"/>
              <a:t/>
            </a:r>
            <a:br>
              <a:rPr lang="ru-RU" sz="2200" cap="none" smtClean="0"/>
            </a:br>
            <a:r>
              <a:rPr lang="ru-RU" sz="2200" cap="none" smtClean="0"/>
              <a:t/>
            </a:r>
            <a:br>
              <a:rPr lang="ru-RU" sz="2200" cap="none" smtClean="0"/>
            </a:br>
            <a:r>
              <a:rPr lang="ru-RU" sz="2200" cap="none" smtClean="0"/>
              <a:t/>
            </a:r>
            <a:br>
              <a:rPr lang="ru-RU" sz="2200" cap="none" smtClean="0"/>
            </a:br>
            <a:r>
              <a:rPr lang="ru-RU" sz="2200" cap="none" smtClean="0"/>
              <a:t/>
            </a:r>
            <a:br>
              <a:rPr lang="ru-RU" sz="2200" cap="none" smtClean="0"/>
            </a:br>
            <a:r>
              <a:rPr lang="ru-RU" sz="2200" cap="none" smtClean="0"/>
              <a:t/>
            </a:r>
            <a:br>
              <a:rPr lang="ru-RU" sz="2200" cap="none" smtClean="0"/>
            </a:br>
            <a:r>
              <a:rPr lang="ru-RU" sz="2200" cap="none" smtClean="0"/>
              <a:t/>
            </a:r>
            <a:br>
              <a:rPr lang="ru-RU" sz="2200" cap="none" smtClean="0"/>
            </a:br>
            <a:r>
              <a:rPr lang="ru-RU" sz="2200" cap="none" smtClean="0"/>
              <a:t/>
            </a:r>
            <a:br>
              <a:rPr lang="ru-RU" sz="2200" cap="none" smtClean="0"/>
            </a:br>
            <a:r>
              <a:rPr lang="ru-RU" sz="2200" cap="none" smtClean="0"/>
              <a:t/>
            </a:r>
            <a:br>
              <a:rPr lang="ru-RU" sz="2200" cap="none" smtClean="0"/>
            </a:br>
            <a:r>
              <a:rPr lang="ru-RU" sz="2200" cap="none" smtClean="0"/>
              <a:t/>
            </a:r>
            <a:br>
              <a:rPr lang="ru-RU" sz="2200" cap="none" smtClean="0"/>
            </a:br>
            <a:r>
              <a:rPr lang="ru-RU" sz="2200" cap="none" smtClean="0"/>
              <a:t/>
            </a:r>
            <a:br>
              <a:rPr lang="ru-RU" sz="2200" cap="none" smtClean="0"/>
            </a:br>
            <a:r>
              <a:rPr lang="ru-RU" sz="2200" cap="none" smtClean="0"/>
              <a:t/>
            </a:r>
            <a:br>
              <a:rPr lang="ru-RU" sz="2200" cap="none" smtClean="0"/>
            </a:br>
            <a:r>
              <a:rPr lang="ru-RU" sz="2200" cap="none" smtClean="0"/>
              <a:t/>
            </a:r>
            <a:br>
              <a:rPr lang="ru-RU" sz="2200" cap="none" smtClean="0"/>
            </a:br>
            <a:r>
              <a:rPr lang="ru-RU" sz="2200" cap="none" smtClean="0"/>
              <a:t/>
            </a:r>
            <a:br>
              <a:rPr lang="ru-RU" sz="2200" cap="none" smtClean="0"/>
            </a:br>
            <a:r>
              <a:rPr lang="ru-RU" sz="2200" cap="none" smtClean="0"/>
              <a:t/>
            </a:r>
            <a:br>
              <a:rPr lang="ru-RU" sz="2200" cap="none" smtClean="0"/>
            </a:br>
            <a:r>
              <a:rPr lang="ru-RU" sz="2200" cap="none" smtClean="0"/>
              <a:t/>
            </a:r>
            <a:br>
              <a:rPr lang="ru-RU" sz="2200" cap="none" smtClean="0"/>
            </a:br>
            <a:r>
              <a:rPr lang="ru-RU" sz="2200" cap="none" smtClean="0"/>
              <a:t/>
            </a:r>
            <a:br>
              <a:rPr lang="ru-RU" sz="2200" cap="none" smtClean="0"/>
            </a:br>
            <a:r>
              <a:rPr lang="ru-RU" sz="2200" cap="none" smtClean="0"/>
              <a:t/>
            </a:r>
            <a:br>
              <a:rPr lang="ru-RU" sz="2200" cap="none" smtClean="0"/>
            </a:br>
            <a:r>
              <a:rPr lang="ru-RU" sz="2200" cap="none" smtClean="0"/>
              <a:t/>
            </a:r>
            <a:br>
              <a:rPr lang="ru-RU" sz="2200" cap="none" smtClean="0"/>
            </a:br>
            <a:r>
              <a:rPr lang="ru-RU" sz="2200" cap="none" smtClean="0"/>
              <a:t/>
            </a:r>
            <a:br>
              <a:rPr lang="ru-RU" sz="2200" cap="none" smtClean="0"/>
            </a:br>
            <a:r>
              <a:rPr lang="ru-RU" sz="2200" cap="none" smtClean="0"/>
              <a:t/>
            </a:r>
            <a:br>
              <a:rPr lang="ru-RU" sz="2200" cap="none" smtClean="0"/>
            </a:br>
            <a:r>
              <a:rPr lang="ru-RU" sz="2200" cap="none" smtClean="0"/>
              <a:t/>
            </a:r>
            <a:br>
              <a:rPr lang="ru-RU" sz="2200" cap="none" smtClean="0"/>
            </a:br>
            <a:r>
              <a:rPr lang="ru-RU" sz="2200" cap="none" smtClean="0"/>
              <a:t/>
            </a:r>
            <a:br>
              <a:rPr lang="ru-RU" sz="2200" cap="none" smtClean="0"/>
            </a:br>
            <a:r>
              <a:rPr lang="ru-RU" sz="2200" cap="none" smtClean="0"/>
              <a:t/>
            </a:r>
            <a:br>
              <a:rPr lang="ru-RU" sz="2200" cap="none" smtClean="0"/>
            </a:br>
            <a:r>
              <a:rPr lang="ru-RU" sz="2200" cap="none" smtClean="0"/>
              <a:t/>
            </a:r>
            <a:br>
              <a:rPr lang="ru-RU" sz="2200" cap="none" smtClean="0"/>
            </a:br>
            <a:r>
              <a:rPr lang="ru-RU" sz="2000" cap="none" smtClean="0"/>
              <a:t>МОСКОВСКИЙ ПАТРИАРХАТ</a:t>
            </a:r>
            <a:br>
              <a:rPr lang="ru-RU" sz="2000" cap="none" smtClean="0"/>
            </a:br>
            <a:r>
              <a:rPr lang="ru-RU" sz="2000" cap="none" smtClean="0"/>
              <a:t>НИЖЕГОРОДСКАЯ МИТРОПОЛИЯ</a:t>
            </a:r>
            <a:br>
              <a:rPr lang="ru-RU" sz="2000" cap="none" smtClean="0"/>
            </a:br>
            <a:r>
              <a:rPr lang="ru-RU" sz="2000" cap="none" smtClean="0"/>
              <a:t>ВЫКСУНСКАЯ ЕПАРХИЯ</a:t>
            </a:r>
            <a:br>
              <a:rPr lang="ru-RU" sz="2000" cap="none" smtClean="0"/>
            </a:br>
            <a:r>
              <a:rPr lang="ru-RU" sz="2000" cap="none" smtClean="0"/>
              <a:t>МЕСТНАЯ РЕЛИГИОЗНАЯ ОРГАНИЗАЦИЯ «ПРАВОСЛАВНЫЙ ПРИХОД СОБОРА В ЧЕСТЬ ВОЗНЕСЕНИЯ ГОСПОДНЯ</a:t>
            </a:r>
            <a:br>
              <a:rPr lang="ru-RU" sz="2000" cap="none" smtClean="0"/>
            </a:br>
            <a:r>
              <a:rPr lang="ru-RU" sz="2000" cap="none" smtClean="0"/>
              <a:t> Г. ПАВЛОВО НИЖЕГОРОДСКОЙ ОБЛАСТИ»</a:t>
            </a:r>
            <a:br>
              <a:rPr lang="ru-RU" sz="2000" cap="none" smtClean="0"/>
            </a:br>
            <a:r>
              <a:rPr lang="ru-RU" sz="2000" cap="none" smtClean="0"/>
              <a:t>НАСТОЯТЕЛЬ: ИЕРЕЙ ФИЛАТОВ АНДРЕЙ ВЛАДИМИРОВИЧ</a:t>
            </a:r>
            <a:br>
              <a:rPr lang="ru-RU" sz="2000" cap="none" smtClean="0"/>
            </a:br>
            <a:r>
              <a:rPr lang="ru-RU" sz="2000" cap="none" smtClean="0"/>
              <a:t/>
            </a:r>
            <a:br>
              <a:rPr lang="ru-RU" sz="2000" cap="none" smtClean="0"/>
            </a:br>
            <a:r>
              <a:rPr lang="ru-RU" sz="2000" cap="none" smtClean="0"/>
              <a:t>Г. ПАВЛОВО УЛ. ЧАПАЕВА 1А</a:t>
            </a:r>
            <a:br>
              <a:rPr lang="ru-RU" sz="2000" cap="none" smtClean="0"/>
            </a:br>
            <a:r>
              <a:rPr lang="ru-RU" sz="2000" cap="none" smtClean="0"/>
              <a:t>ТЕЛ. (ФАКС): (83171) 2-21-72</a:t>
            </a:r>
            <a:br>
              <a:rPr lang="ru-RU" sz="2000" cap="none" smtClean="0"/>
            </a:br>
            <a:r>
              <a:rPr lang="ru-RU" sz="2200" cap="none" smtClean="0"/>
              <a:t/>
            </a:r>
            <a:br>
              <a:rPr lang="ru-RU" sz="2200" cap="none" smtClean="0"/>
            </a:br>
            <a:endParaRPr lang="ru-RU" sz="2200" cap="none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375" y="5013325"/>
            <a:ext cx="5392738" cy="17526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ru-RU" sz="2400" dirty="0" smtClean="0"/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ru-RU" sz="2400" dirty="0"/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endParaRPr lang="ru-RU" sz="2400" dirty="0" smtClean="0"/>
          </a:p>
          <a:p>
            <a:pPr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 smtClean="0"/>
              <a:t>E-mail</a:t>
            </a:r>
            <a:r>
              <a:rPr lang="ru-RU" sz="2400" dirty="0" smtClean="0"/>
              <a:t>: </a:t>
            </a:r>
            <a:r>
              <a:rPr lang="en-US" sz="2400" dirty="0">
                <a:hlinkClick r:id="rId2"/>
              </a:rPr>
              <a:t>pavlovo-blag@mail.ru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456331" y="1124744"/>
            <a:ext cx="4536504" cy="46085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/>
              <a:t>БИБЛЕЙСКОЕ ПУТЕШЕСТВИЕ                                     «ПО СЛЕДАМ АВРААМА»</a:t>
            </a:r>
          </a:p>
        </p:txBody>
      </p:sp>
      <p:pic>
        <p:nvPicPr>
          <p:cNvPr id="22530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573213"/>
            <a:ext cx="3324225" cy="2360612"/>
          </a:xfrm>
        </p:spPr>
      </p:pic>
      <p:pic>
        <p:nvPicPr>
          <p:cNvPr id="22531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4065588"/>
            <a:ext cx="3995737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557338"/>
            <a:ext cx="399573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4065588"/>
            <a:ext cx="33242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Наши выступления</a:t>
            </a:r>
            <a:endParaRPr lang="ru-RU" dirty="0"/>
          </a:p>
        </p:txBody>
      </p:sp>
      <p:pic>
        <p:nvPicPr>
          <p:cNvPr id="2355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4950" y="1557338"/>
            <a:ext cx="3560763" cy="2476500"/>
          </a:xfrm>
        </p:spPr>
      </p:pic>
      <p:pic>
        <p:nvPicPr>
          <p:cNvPr id="2355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6900" y="1557338"/>
            <a:ext cx="3621088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162425"/>
            <a:ext cx="352901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06900" y="4194175"/>
            <a:ext cx="3621088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Наши достижения</a:t>
            </a:r>
            <a:endParaRPr lang="ru-RU" dirty="0"/>
          </a:p>
        </p:txBody>
      </p:sp>
      <p:pic>
        <p:nvPicPr>
          <p:cNvPr id="24578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557338"/>
            <a:ext cx="1728788" cy="2376487"/>
          </a:xfrm>
        </p:spPr>
      </p:pic>
      <p:pic>
        <p:nvPicPr>
          <p:cNvPr id="2457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1530350"/>
            <a:ext cx="1800225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1530350"/>
            <a:ext cx="1728788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1530350"/>
            <a:ext cx="215900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5188" y="3860800"/>
            <a:ext cx="22669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27400" y="3933825"/>
            <a:ext cx="20574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Рисунок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80063" y="3933825"/>
            <a:ext cx="216058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Информация для родителей</a:t>
            </a:r>
            <a:endParaRPr lang="ru-RU" dirty="0"/>
          </a:p>
        </p:txBody>
      </p:sp>
      <p:sp>
        <p:nvSpPr>
          <p:cNvPr id="25602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r>
              <a:rPr lang="ru-RU" smtClean="0"/>
              <a:t>Занятия проводятся по воскресным дням с 10.00</a:t>
            </a:r>
          </a:p>
          <a:p>
            <a:r>
              <a:rPr lang="ru-RU" smtClean="0"/>
              <a:t>в 4-х возрастных классах.</a:t>
            </a:r>
          </a:p>
          <a:p>
            <a:r>
              <a:rPr lang="ru-RU" b="1" u="sng" smtClean="0"/>
              <a:t/>
            </a:r>
            <a:br>
              <a:rPr lang="ru-RU" b="1" u="sng" smtClean="0"/>
            </a:br>
            <a:r>
              <a:rPr lang="ru-RU" b="1" u="sng" smtClean="0"/>
              <a:t>Предметы:</a:t>
            </a:r>
            <a:endParaRPr lang="ru-RU" smtClean="0"/>
          </a:p>
          <a:p>
            <a:r>
              <a:rPr lang="ru-RU" b="1" smtClean="0"/>
              <a:t>- Закон Божий</a:t>
            </a:r>
            <a:endParaRPr lang="ru-RU" smtClean="0"/>
          </a:p>
          <a:p>
            <a:r>
              <a:rPr lang="ru-RU" b="1" smtClean="0"/>
              <a:t>- Церковно-славянский язык</a:t>
            </a:r>
            <a:endParaRPr lang="ru-RU" smtClean="0"/>
          </a:p>
          <a:p>
            <a:r>
              <a:rPr lang="ru-RU" b="1" smtClean="0"/>
              <a:t>- Уроки благочестия</a:t>
            </a:r>
            <a:endParaRPr lang="ru-RU" smtClean="0"/>
          </a:p>
          <a:p>
            <a:r>
              <a:rPr lang="ru-RU" b="1" smtClean="0"/>
              <a:t>- Духовное краеведение</a:t>
            </a:r>
            <a:endParaRPr lang="ru-RU" smtClean="0"/>
          </a:p>
          <a:p>
            <a:r>
              <a:rPr lang="ru-RU" smtClean="0"/>
              <a:t>Заявления на поступление в воскресную школу принимаются до 25 августа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8313" y="333375"/>
            <a:ext cx="7467600" cy="4873625"/>
          </a:xfrm>
        </p:spPr>
        <p:txBody>
          <a:bodyPr>
            <a:normAutofit fontScale="2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6400" b="1" dirty="0"/>
              <a:t>Цели воскресной школы</a:t>
            </a:r>
            <a:endParaRPr lang="ru-RU" sz="6400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5600" b="1" dirty="0"/>
              <a:t>1.</a:t>
            </a:r>
            <a:r>
              <a:rPr lang="ru-RU" sz="5600" dirty="0"/>
              <a:t>              Обучение в </a:t>
            </a:r>
            <a:r>
              <a:rPr lang="ru-RU" sz="5600" dirty="0" err="1"/>
              <a:t>воскр.школе</a:t>
            </a:r>
            <a:r>
              <a:rPr lang="ru-RU" sz="5600" dirty="0"/>
              <a:t> является начальной формой религиозного образования, посредством которого у детей и взрослых пробуждается произволение к личному </a:t>
            </a:r>
            <a:r>
              <a:rPr lang="ru-RU" sz="5600" dirty="0" err="1"/>
              <a:t>воцерковлению</a:t>
            </a:r>
            <a:r>
              <a:rPr lang="ru-RU" sz="5600" dirty="0"/>
              <a:t>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5600" dirty="0"/>
              <a:t>2.              Главной целью </a:t>
            </a:r>
            <a:r>
              <a:rPr lang="ru-RU" sz="5600" dirty="0" err="1"/>
              <a:t>воскр.школы</a:t>
            </a:r>
            <a:r>
              <a:rPr lang="ru-RU" sz="5600" dirty="0"/>
              <a:t> является приобщение детей разного возраста, молодежи и взрослых к литургической жизни прихода, усвоение церковных знаний и обретение навыков и опыта церковной жизни.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6400" b="1" dirty="0"/>
              <a:t>Задачи воскресной школы:</a:t>
            </a:r>
            <a:endParaRPr lang="ru-RU" sz="6400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5600" dirty="0"/>
              <a:t>- формирование православных представлений о Боге, мире, человеке;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5600" dirty="0"/>
              <a:t>- воспитание благоговейного отношения к святыне;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5600" dirty="0"/>
              <a:t>- вырабатывания навыка регулярного чтения Священного Писания, изучение Евангелия и святоотеческих толкований;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5600" dirty="0"/>
              <a:t>- разъяснение Символа веры;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5600" dirty="0"/>
              <a:t>- разъяснение и помощь в усвоении догматов Церкви и Священного Писания в  духе святоотеческой традиции;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5600" dirty="0"/>
              <a:t>- </a:t>
            </a:r>
            <a:r>
              <a:rPr lang="ru-RU" sz="5600" dirty="0" smtClean="0"/>
              <a:t>- </a:t>
            </a:r>
            <a:r>
              <a:rPr lang="ru-RU" sz="5600" dirty="0"/>
              <a:t>разъяснение содержания и смысла церковного богослужения, научение сознательному участию в литургической жизни Церкви, помощь в подготовке к церковным таинствам;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5600" dirty="0"/>
              <a:t>- обучение молитве;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5600" dirty="0"/>
              <a:t>- воспитание учащихся в духе евангельских заповедей с тем, чтобы Закон Божий становился законом их жизни;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5600" dirty="0"/>
              <a:t>-объяснение понятия греха и добродетели;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5600" dirty="0"/>
              <a:t>- разъяснение нравственных ценностей и их приложения к современной жизни;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5600" dirty="0"/>
              <a:t>- воспитание любви к своей Родине, изучение истории Севера;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5600" dirty="0"/>
              <a:t>- воспитание чуткости к членам семьи и ближним, умения проявлять терпение и заботу о них, навыка милосердной заботы о больных и бедных;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Духовник воскресной школы</a:t>
            </a:r>
            <a:endParaRPr lang="ru-RU" sz="3600" dirty="0"/>
          </a:p>
        </p:txBody>
      </p:sp>
      <p:pic>
        <p:nvPicPr>
          <p:cNvPr id="15362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484313"/>
            <a:ext cx="3656013" cy="4873625"/>
          </a:xfrm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4067175" y="1989138"/>
            <a:ext cx="4681538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B050"/>
                </a:solidFill>
                <a:latin typeface="Century Schoolbook" pitchFamily="18" charset="0"/>
              </a:rPr>
              <a:t>Иерей Андрей Борисов</a:t>
            </a:r>
            <a:r>
              <a:rPr lang="ru-RU" sz="3200">
                <a:latin typeface="Century Schoolbook" pitchFamily="18" charset="0"/>
              </a:rPr>
              <a:t>, клирик Вознесенского собора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Директор Воскресной школы</a:t>
            </a:r>
            <a:endParaRPr lang="ru-RU" sz="3600" dirty="0"/>
          </a:p>
        </p:txBody>
      </p:sp>
      <p:pic>
        <p:nvPicPr>
          <p:cNvPr id="16386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47067" t="781" r="1466" b="-781"/>
          <a:stretch>
            <a:fillRect/>
          </a:stretch>
        </p:blipFill>
        <p:spPr>
          <a:xfrm>
            <a:off x="395288" y="1484313"/>
            <a:ext cx="3344862" cy="4873625"/>
          </a:xfrm>
          <a:ln>
            <a:solidFill>
              <a:srgbClr val="002060"/>
            </a:solidFill>
          </a:ln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3924300" y="1989138"/>
            <a:ext cx="4319588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B050"/>
                </a:solidFill>
                <a:latin typeface="Century Schoolbook" pitchFamily="18" charset="0"/>
              </a:rPr>
              <a:t>Шургалина Любовь Ратмировна</a:t>
            </a:r>
          </a:p>
          <a:p>
            <a:r>
              <a:rPr lang="ru-RU" sz="3200">
                <a:latin typeface="Century Schoolbook" pitchFamily="18" charset="0"/>
              </a:rPr>
              <a:t>В воскресной школе преподает Уроки Благочестия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0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557338"/>
            <a:ext cx="3654425" cy="4873625"/>
          </a:xfrm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4643438" y="1844675"/>
            <a:ext cx="3529012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B050"/>
                </a:solidFill>
                <a:latin typeface="Century Schoolbook" pitchFamily="18" charset="0"/>
              </a:rPr>
              <a:t>Березин Игорь Валерьевич</a:t>
            </a:r>
          </a:p>
          <a:p>
            <a:r>
              <a:rPr lang="ru-RU" sz="3200">
                <a:latin typeface="Century Schoolbook" pitchFamily="18" charset="0"/>
              </a:rPr>
              <a:t>В воскресной школе преподает Закон Божий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557338"/>
            <a:ext cx="3654425" cy="4873625"/>
          </a:xfrm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4572000" y="1989138"/>
            <a:ext cx="403225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B050"/>
                </a:solidFill>
                <a:latin typeface="Century Schoolbook" pitchFamily="18" charset="0"/>
              </a:rPr>
              <a:t>Жунусов Андрей Абдуллаевич</a:t>
            </a:r>
          </a:p>
          <a:p>
            <a:r>
              <a:rPr lang="ru-RU" sz="3200">
                <a:latin typeface="Century Schoolbook" pitchFamily="18" charset="0"/>
              </a:rPr>
              <a:t>В воскресной школе преподает Церковно-славянский язык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Наш фотоальбом</a:t>
            </a:r>
            <a:endParaRPr lang="ru-RU" sz="3600" dirty="0"/>
          </a:p>
        </p:txBody>
      </p:sp>
      <p:pic>
        <p:nvPicPr>
          <p:cNvPr id="19458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484313"/>
            <a:ext cx="3302000" cy="2478087"/>
          </a:xfrm>
        </p:spPr>
      </p:pic>
      <p:pic>
        <p:nvPicPr>
          <p:cNvPr id="19459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1844675"/>
            <a:ext cx="4103687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4017963"/>
            <a:ext cx="3611562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Уроки</a:t>
            </a:r>
            <a:endParaRPr lang="ru-RU" dirty="0"/>
          </a:p>
        </p:txBody>
      </p:sp>
      <p:pic>
        <p:nvPicPr>
          <p:cNvPr id="20482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484313"/>
            <a:ext cx="3206750" cy="2405062"/>
          </a:xfrm>
        </p:spPr>
      </p:pic>
      <p:pic>
        <p:nvPicPr>
          <p:cNvPr id="20483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2492375"/>
            <a:ext cx="34559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4149725"/>
            <a:ext cx="3176587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6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484313"/>
            <a:ext cx="3455987" cy="2592387"/>
          </a:xfrm>
        </p:spPr>
      </p:pic>
      <p:pic>
        <p:nvPicPr>
          <p:cNvPr id="2150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2649538"/>
            <a:ext cx="3311525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4175" y="4195763"/>
            <a:ext cx="3692525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60</TotalTime>
  <Words>291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13</vt:i4>
      </vt:variant>
    </vt:vector>
  </HeadingPairs>
  <TitlesOfParts>
    <vt:vector size="25" baseType="lpstr">
      <vt:lpstr>Century Schoolbook</vt:lpstr>
      <vt:lpstr>Arial</vt:lpstr>
      <vt:lpstr>Wingdings</vt:lpstr>
      <vt:lpstr>Wingdings 2</vt:lpstr>
      <vt:lpstr>Calibri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                         МОСКОВСКИЙ ПАТРИАРХАТ НИЖЕГОРОДСКАЯ МИТРОПОЛИЯ ВЫКСУНСКАЯ ЕПАРХИЯ МЕСТНАЯ РЕЛИГИОЗНАЯ ОРГАНИЗАЦИЯ «ПРАВОСЛАВНЫЙ ПРИХОД СОБОРА В ЧЕСТЬ ВОЗНЕСЕНИЯ ГОСПОДНЯ  Г. ПАВЛОВО НИЖЕГОРОДСКОЙ ОБЛАСТИ» НАСТОЯТЕЛЬ: ИЕРЕЙ ФИЛАТОВ АНДРЕЙ ВЛАДИМИРОВИЧ  Г. ПАВЛОВО УЛ. ЧАПАЕВА 1А ТЕЛ. (ФАКС): (83171) 2-21-72  </vt:lpstr>
      <vt:lpstr>Слайд 2</vt:lpstr>
      <vt:lpstr>ДУХОВНИК ВОСКРЕСНОЙ ШКОЛЫ</vt:lpstr>
      <vt:lpstr>ДИРЕКТОР ВОСКРЕСНОЙ ШКОЛЫ</vt:lpstr>
      <vt:lpstr>Слайд 5</vt:lpstr>
      <vt:lpstr>Слайд 6</vt:lpstr>
      <vt:lpstr>НАШ ФОТОАЛЬБОМ</vt:lpstr>
      <vt:lpstr>УРОКИ</vt:lpstr>
      <vt:lpstr>Слайд 9</vt:lpstr>
      <vt:lpstr>БИБЛЕЙСКОЕ ПУТЕШЕСТВИЕ                                     «ПО СЛЕДАМ АВРААМА»</vt:lpstr>
      <vt:lpstr>НАШИ ВЫСТУПЛЕНИЯ</vt:lpstr>
      <vt:lpstr>НАШИ ДОСТИЖЕНИЯ</vt:lpstr>
      <vt:lpstr>ИНФОРМАЦИЯ ДЛЯ РОДИТЕЛЕЙ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Московский Патриархат Нижегородская митрополия Выксунская епархия Местная религиозная организация «Православный Приход Вознесенской церкви г. Павлово Нижегородской области» Настоятель: иерей Филатов Андрей Владимирович  г. Павлово ул. Чапаева 1А тел. (факс): (83171) 2-21-72  </dc:title>
  <dc:creator>User</dc:creator>
  <cp:lastModifiedBy>LAN_OS</cp:lastModifiedBy>
  <cp:revision>8</cp:revision>
  <dcterms:created xsi:type="dcterms:W3CDTF">2013-04-05T13:08:12Z</dcterms:created>
  <dcterms:modified xsi:type="dcterms:W3CDTF">2013-05-21T06:44:05Z</dcterms:modified>
</cp:coreProperties>
</file>