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4"/>
  </p:notesMasterIdLst>
  <p:sldIdLst>
    <p:sldId id="309" r:id="rId2"/>
    <p:sldId id="290" r:id="rId3"/>
    <p:sldId id="296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293" r:id="rId13"/>
    <p:sldId id="305" r:id="rId14"/>
    <p:sldId id="295" r:id="rId15"/>
    <p:sldId id="291" r:id="rId16"/>
    <p:sldId id="306" r:id="rId17"/>
    <p:sldId id="270" r:id="rId18"/>
    <p:sldId id="294" r:id="rId19"/>
    <p:sldId id="307" r:id="rId20"/>
    <p:sldId id="277" r:id="rId21"/>
    <p:sldId id="308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454" autoAdjust="0"/>
  </p:normalViewPr>
  <p:slideViewPr>
    <p:cSldViewPr>
      <p:cViewPr>
        <p:scale>
          <a:sx n="60" d="100"/>
          <a:sy n="60" d="100"/>
        </p:scale>
        <p:origin x="-1350" y="-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19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989F2F-B7DA-4558-975D-0827D260EED5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74155B-8A83-4070-A787-6EEE7A98D1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582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797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435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692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091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549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3544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6959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3455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142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1806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6676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2986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8690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8657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646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8965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09248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3351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3361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1079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0361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4155B-8A83-4070-A787-6EEE7A98D1A2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8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E2C82FE-7DF2-40ED-8AED-B9EE1D2FECE3}" type="datetimeFigureOut">
              <a:rPr lang="ru-RU" smtClean="0"/>
              <a:t>06.05.2014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72981E1-96C5-479F-81C6-67574FDE48D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3428999"/>
            <a:ext cx="7408333" cy="26971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>
                <a:latin typeface="Arial Black" pitchFamily="34" charset="0"/>
              </a:rPr>
              <a:t>ПАСТЫРСКОЕ БОГОСЛОВИЕ</a:t>
            </a:r>
            <a:endParaRPr lang="ru-RU" sz="4400" dirty="0">
              <a:latin typeface="Arial Black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50649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Международная студенческая научно-богословская конференция Санкт-Петербургской православной духовной академии 6-7 мая 2014 г.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47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700808"/>
            <a:ext cx="8103376" cy="2232248"/>
          </a:xfrm>
        </p:spPr>
        <p:txBody>
          <a:bodyPr>
            <a:normAutofit/>
          </a:bodyPr>
          <a:lstStyle/>
          <a:p>
            <a:r>
              <a:rPr lang="ru-RU" sz="3600" b="1" i="1" dirty="0"/>
              <a:t>ОСОБЕННОСТИ ПАСТЫРСКОГО ДУШЕПОПЕЧЕНИЯ О НАРКОЗАВИСИМЫХ</a:t>
            </a:r>
            <a:endParaRPr lang="ru-RU" sz="3600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433050" y="1052736"/>
            <a:ext cx="8171398" cy="720080"/>
          </a:xfrm>
        </p:spPr>
        <p:txBody>
          <a:bodyPr>
            <a:normAutofit/>
          </a:bodyPr>
          <a:lstStyle/>
          <a:p>
            <a:pPr algn="ctr"/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53565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i="1" dirty="0"/>
              <a:t>«С пастырским состраданием относясь к жертвам пьянства и наркомании, Церковь предлагает им духовную поддержку в преодолении порока. Не отрицая необходимости медицинской помощи на острых стадиях наркомании, Церковь уделяет особое внимание профилактике и реабилитации, наиболее эффективных при сознательном вовлечении страждущих в евхаристическую и общинную жизнь» </a:t>
            </a:r>
            <a:endParaRPr lang="ru-RU" dirty="0"/>
          </a:p>
          <a:p>
            <a:r>
              <a:rPr lang="ru-RU" i="1" dirty="0"/>
              <a:t>(Основы социальной концепции </a:t>
            </a:r>
            <a:endParaRPr lang="ru-RU" i="1" dirty="0" smtClean="0"/>
          </a:p>
          <a:p>
            <a:r>
              <a:rPr lang="ru-RU" i="1" dirty="0" smtClean="0"/>
              <a:t>Русской </a:t>
            </a:r>
            <a:r>
              <a:rPr lang="ru-RU" i="1" dirty="0"/>
              <a:t>Православной Церкви).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11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/>
              <a:t>Основная причина бегства многих наших современников в царство алкогольных или наркотических иллюзий - это духовная опустошенность, потеря смысла жизни, размытость нравственных ориентиров. </a:t>
            </a:r>
            <a:endParaRPr lang="ru-RU" b="1" i="1" dirty="0" smtClean="0"/>
          </a:p>
          <a:p>
            <a:r>
              <a:rPr lang="ru-RU" i="1" dirty="0"/>
              <a:t>Наркомания и алкоголизм становятся проявлениями духовной болезни не только отдельного человека, но всего общества.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306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/>
              <a:t>Не отрицая необходимости медицинской помощи на острых стадиях наркомании, Церковь уделяет особое внимание профилактике и реабилитации, наиболее эффективных при сознательном вовлечении страждущих в евхаристическую и общинную жизнь</a:t>
            </a:r>
            <a:r>
              <a:rPr lang="ru-RU" i="1" dirty="0"/>
              <a:t>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571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Данная тема не разбиралась ещё на страницах учебных пособий предлагаемых для изучения в духовных академиях и семинариях.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432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Пастырское богословие митрополита Антония (Храповицкого), </a:t>
            </a:r>
            <a:endParaRPr lang="ru-RU" dirty="0" smtClean="0"/>
          </a:p>
          <a:p>
            <a:r>
              <a:rPr lang="ru-RU" dirty="0" smtClean="0"/>
              <a:t>Православное </a:t>
            </a:r>
            <a:r>
              <a:rPr lang="ru-RU" dirty="0"/>
              <a:t>пастырское служение архимандрита Киприана (Керна), </a:t>
            </a:r>
            <a:endParaRPr lang="ru-RU" dirty="0" smtClean="0"/>
          </a:p>
          <a:p>
            <a:r>
              <a:rPr lang="ru-RU" dirty="0" smtClean="0"/>
              <a:t>Лекции </a:t>
            </a:r>
            <a:r>
              <a:rPr lang="ru-RU" dirty="0"/>
              <a:t>по пастырскому богословию митрополита Вениамина (Федченкова) и другие.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Официальные </a:t>
            </a:r>
            <a:r>
              <a:rPr lang="ru-RU" dirty="0"/>
              <a:t>документы Русской Православной Церкви: </a:t>
            </a:r>
          </a:p>
          <a:p>
            <a:pPr lvl="0"/>
            <a:r>
              <a:rPr lang="ru-RU" dirty="0"/>
              <a:t>Основы социальной концепции Русской Православной Церкви;</a:t>
            </a:r>
          </a:p>
          <a:p>
            <a:pPr lvl="0"/>
            <a:r>
              <a:rPr lang="ru-RU" dirty="0"/>
              <a:t>«О деятельности Русской Православной Церкви по реабилитации наркозависимых».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714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Священническое служение - это, прежде всего строение Таин Христовых, то есть постоянное созидание и укрепление Церкви посредством </a:t>
            </a:r>
            <a:r>
              <a:rPr lang="ru-RU" dirty="0" err="1"/>
              <a:t>богоустановленных</a:t>
            </a:r>
            <a:r>
              <a:rPr lang="ru-RU" dirty="0"/>
              <a:t> Таинств и иных священнодействий. </a:t>
            </a:r>
            <a:endParaRPr lang="ru-RU" dirty="0" smtClean="0"/>
          </a:p>
          <a:p>
            <a:r>
              <a:rPr lang="ru-RU" dirty="0" smtClean="0"/>
              <a:t>Центр жизни - Евхаристия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Служение </a:t>
            </a:r>
            <a:r>
              <a:rPr lang="ru-RU" dirty="0"/>
              <a:t>слова и пастырская забота о прихожанах имеют целью достойное участие верных в Евхаристии, через которую они вступают в общение с Богом, «составляя одно тело во Христе» (Рим. 12. 5).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Роль и задачи </a:t>
            </a:r>
            <a:r>
              <a:rPr lang="ru-RU" b="1" dirty="0" smtClean="0"/>
              <a:t>пастыря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268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</a:t>
            </a:r>
            <a:r>
              <a:rPr lang="ru-RU" dirty="0" smtClean="0"/>
              <a:t>аркозависимые </a:t>
            </a:r>
            <a:r>
              <a:rPr lang="ru-RU" dirty="0"/>
              <a:t>не могут быть отлучаемы от участия в Таинстве Евхаристии. Нет препятствий для участия зависимых в Таинствах Крещения и Елеосвящения. Что касается Таинства Брака следует указать, что наркомания может служить поводом к расторжению брака, однако препятствием к вступлению не является.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Роль и задачи пастыря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3910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Церковная </a:t>
            </a:r>
            <a:r>
              <a:rPr lang="ru-RU" dirty="0" smtClean="0"/>
              <a:t>проповедь по принципу:</a:t>
            </a:r>
          </a:p>
          <a:p>
            <a:pPr marL="0" indent="0" algn="ctr">
              <a:buNone/>
            </a:pPr>
            <a:r>
              <a:rPr lang="ru-RU" dirty="0"/>
              <a:t>«ненавидь грех, но люби грешника»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Роль и задачи пастыря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8654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Важнейшим основанием и принципом пастырского душепопечения является сострадательная, жертвенная любовь пастыря к своим пасомым. При этом излюбленным святоотеческим образом пастырства является деятельность врача (см. Св. Григорий Богослов, III Слово). </a:t>
            </a:r>
            <a:endParaRPr lang="ru-RU" dirty="0" smtClean="0"/>
          </a:p>
          <a:p>
            <a:r>
              <a:rPr lang="ru-RU" dirty="0" smtClean="0"/>
              <a:t>Врачевание </a:t>
            </a:r>
            <a:r>
              <a:rPr lang="ru-RU" dirty="0"/>
              <a:t>души должно осуществляться с учетом индивидуальных особенностей тех, кто нуждается в таком врачевании.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26726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3940357"/>
              </p:ext>
            </p:extLst>
          </p:nvPr>
        </p:nvGraphicFramePr>
        <p:xfrm>
          <a:off x="107504" y="984780"/>
          <a:ext cx="8928992" cy="5426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4060"/>
                <a:gridCol w="4244932"/>
              </a:tblGrid>
              <a:tr h="5426829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     </a:t>
                      </a:r>
                      <a:r>
                        <a:rPr lang="ru-RU" sz="2800" dirty="0" smtClean="0"/>
                        <a:t>Для</a:t>
                      </a:r>
                      <a:r>
                        <a:rPr lang="ru-RU" sz="2800" baseline="0" dirty="0" smtClean="0"/>
                        <a:t> каждого зависимого  разрабатывается индивидуальная программа реабилитации, </a:t>
                      </a:r>
                    </a:p>
                    <a:p>
                      <a:pPr algn="l"/>
                      <a:r>
                        <a:rPr lang="ru-RU" sz="2800" baseline="0" dirty="0" smtClean="0"/>
                        <a:t>с учетом уровня реабилитационного потенциала, привлекаются специалисты.   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3725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Нам важен каждый!</a:t>
            </a:r>
            <a:endParaRPr lang="ru-RU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04863"/>
            <a:ext cx="4264847" cy="3198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915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Следует помнить, что существуют различные причины, по которым </a:t>
            </a:r>
            <a:r>
              <a:rPr lang="ru-RU" dirty="0" err="1"/>
              <a:t>окормляемый</a:t>
            </a:r>
            <a:r>
              <a:rPr lang="ru-RU" dirty="0"/>
              <a:t> попробовал впервые наркотик. Здесь требуются специальные психологические навыки, некое чутье при общении с зависимым. </a:t>
            </a:r>
            <a:endParaRPr lang="ru-RU" dirty="0" smtClean="0"/>
          </a:p>
          <a:p>
            <a:r>
              <a:rPr lang="ru-RU" dirty="0" smtClean="0"/>
              <a:t>Священник </a:t>
            </a:r>
            <a:r>
              <a:rPr lang="ru-RU" dirty="0"/>
              <a:t>должен относиться к зависимому как к любому другому человеку, страдающему каким-либо серьезным заболеванием.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0725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91264" cy="1858536"/>
          </a:xfrm>
        </p:spPr>
        <p:txBody>
          <a:bodyPr>
            <a:noAutofit/>
          </a:bodyPr>
          <a:lstStyle/>
          <a:p>
            <a:r>
              <a:rPr lang="ru-RU" sz="4000" b="1" dirty="0" smtClean="0"/>
              <a:t>Повышение роли священника в процессе реабилитации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0" y="3284538"/>
            <a:ext cx="8351838" cy="288131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Обучение священников практическим техникам и методам раннего выявления и профилактики </a:t>
            </a:r>
            <a:r>
              <a:rPr lang="ru-RU" sz="2800" dirty="0"/>
              <a:t>распространения наркомании и </a:t>
            </a:r>
            <a:r>
              <a:rPr lang="ru-RU" sz="2800" dirty="0" smtClean="0"/>
              <a:t>алкоголизма среди населения. </a:t>
            </a:r>
          </a:p>
          <a:p>
            <a:r>
              <a:rPr lang="ru-RU" sz="2800" dirty="0" smtClean="0"/>
              <a:t>Спецкурсы в программы духовного образования для будущих пастырей</a:t>
            </a:r>
          </a:p>
        </p:txBody>
      </p:sp>
    </p:spTree>
    <p:extLst>
      <p:ext uri="{BB962C8B-B14F-4D97-AF65-F5344CB8AC3E}">
        <p14:creationId xmlns:p14="http://schemas.microsoft.com/office/powerpoint/2010/main" val="296242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363272" cy="5184576"/>
          </a:xfrm>
        </p:spPr>
        <p:txBody>
          <a:bodyPr>
            <a:normAutofit/>
          </a:bodyPr>
          <a:lstStyle/>
          <a:p>
            <a:pPr marL="36576" indent="0">
              <a:buNone/>
            </a:pPr>
            <a:endParaRPr lang="ru-RU" b="1" dirty="0" smtClean="0"/>
          </a:p>
          <a:p>
            <a:pPr marL="36576" indent="0">
              <a:buNone/>
            </a:pPr>
            <a:endParaRPr lang="ru-RU" b="1" dirty="0" smtClean="0"/>
          </a:p>
          <a:p>
            <a:endParaRPr lang="ru-RU" dirty="0" smtClean="0"/>
          </a:p>
          <a:p>
            <a:endParaRPr lang="ru-RU" dirty="0"/>
          </a:p>
          <a:p>
            <a:pPr marL="36576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42617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/>
              <a:t>Создание эффективной системы 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логистики </a:t>
            </a:r>
            <a:r>
              <a:rPr lang="ru-RU" sz="2800" b="1" dirty="0"/>
              <a:t>пациента</a:t>
            </a:r>
            <a:br>
              <a:rPr lang="ru-RU" sz="2800" b="1" dirty="0"/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2134368"/>
            <a:ext cx="1872208" cy="21607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Человек, страдающий зависимостью от ПАВ, обращается в Православный приход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2134368"/>
            <a:ext cx="2880320" cy="21607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Специализированная</a:t>
            </a:r>
          </a:p>
          <a:p>
            <a:pPr algn="ctr"/>
            <a:r>
              <a:rPr lang="ru-RU" b="1" dirty="0" smtClean="0"/>
              <a:t>помощь </a:t>
            </a:r>
          </a:p>
          <a:p>
            <a:pPr algn="ctr"/>
            <a:r>
              <a:rPr lang="ru-RU" dirty="0" smtClean="0"/>
              <a:t>+ </a:t>
            </a:r>
          </a:p>
          <a:p>
            <a:pPr algn="ctr"/>
            <a:r>
              <a:rPr lang="ru-RU" dirty="0" err="1" smtClean="0"/>
              <a:t>православно</a:t>
            </a:r>
            <a:r>
              <a:rPr lang="ru-RU" dirty="0" smtClean="0"/>
              <a:t>-ориентированные  групповые занятия  </a:t>
            </a:r>
          </a:p>
          <a:p>
            <a:pPr algn="ctr"/>
            <a:r>
              <a:rPr lang="ru-RU" dirty="0" smtClean="0"/>
              <a:t>со </a:t>
            </a:r>
            <a:r>
              <a:rPr lang="ru-RU" dirty="0"/>
              <a:t>священником</a:t>
            </a: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96136" y="2134368"/>
            <a:ext cx="3041496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«</a:t>
            </a:r>
            <a:r>
              <a:rPr lang="ru-RU" dirty="0"/>
              <a:t>Православный реабилитационный центр «Жемчужное» </a:t>
            </a:r>
            <a:endParaRPr lang="ru-RU" dirty="0" smtClean="0"/>
          </a:p>
          <a:p>
            <a:pPr algn="ctr"/>
            <a:r>
              <a:rPr lang="ru-RU" dirty="0" smtClean="0"/>
              <a:t>или </a:t>
            </a:r>
          </a:p>
          <a:p>
            <a:pPr algn="ctr"/>
            <a:r>
              <a:rPr lang="ru-RU" dirty="0" smtClean="0"/>
              <a:t>«</a:t>
            </a:r>
            <a:r>
              <a:rPr lang="ru-RU" dirty="0"/>
              <a:t>Реабилитационная православная община </a:t>
            </a:r>
            <a:r>
              <a:rPr lang="ru-RU" dirty="0" err="1"/>
              <a:t>Св.Иоана</a:t>
            </a:r>
            <a:r>
              <a:rPr lang="ru-RU" dirty="0"/>
              <a:t> Русского»</a:t>
            </a:r>
          </a:p>
          <a:p>
            <a:pPr algn="ctr"/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2051720" y="2996952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364088" y="301905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731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П</a:t>
            </a:r>
            <a:r>
              <a:rPr lang="ru-RU" dirty="0" smtClean="0"/>
              <a:t>осещению </a:t>
            </a:r>
            <a:r>
              <a:rPr lang="ru-RU" dirty="0"/>
              <a:t>наркозависимых в </a:t>
            </a:r>
            <a:r>
              <a:rPr lang="ru-RU" dirty="0" smtClean="0"/>
              <a:t>больнице,</a:t>
            </a:r>
          </a:p>
          <a:p>
            <a:r>
              <a:rPr lang="ru-RU" dirty="0" smtClean="0"/>
              <a:t>в </a:t>
            </a:r>
            <a:r>
              <a:rPr lang="ru-RU" dirty="0"/>
              <a:t>реабилитационном и наркологических </a:t>
            </a:r>
            <a:r>
              <a:rPr lang="ru-RU" dirty="0" smtClean="0"/>
              <a:t>центрах</a:t>
            </a:r>
          </a:p>
          <a:p>
            <a:r>
              <a:rPr lang="ru-RU" dirty="0" smtClean="0"/>
              <a:t>Окормление родственников</a:t>
            </a:r>
          </a:p>
          <a:p>
            <a:r>
              <a:rPr lang="ru-RU" dirty="0"/>
              <a:t>Особый случай — вопрос о вступлении в брак лиц, из которых одно находится на реабилитации, а другое об этом информировано и желает вступления в такой брак. Оба будущих супруга, в случае решимости вступить в брак, должны ясно понимать, что существует риск. </a:t>
            </a:r>
            <a:endParaRPr lang="ru-RU" dirty="0" smtClean="0"/>
          </a:p>
          <a:p>
            <a:r>
              <a:rPr lang="ru-RU" dirty="0" smtClean="0"/>
              <a:t>Пастырю </a:t>
            </a:r>
            <a:r>
              <a:rPr lang="ru-RU" dirty="0"/>
              <a:t>в этой ситуации следует сделать все возможное, чтобы такое решение не было лишь результатом временной эмоциональной реакции: оно должно быть взвешенным, ответственным, духовно и нравственно мотивированным.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Пастырское попечение вне прихода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0396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32859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ru-RU" sz="2400" dirty="0" smtClean="0"/>
          </a:p>
          <a:p>
            <a:pPr>
              <a:buFont typeface="Wingdings" pitchFamily="2" charset="2"/>
              <a:buChar char="Ø"/>
            </a:pPr>
            <a:endParaRPr lang="ru-RU" sz="2400" dirty="0"/>
          </a:p>
          <a:p>
            <a:pPr>
              <a:buFont typeface="Wingdings" pitchFamily="2" charset="2"/>
              <a:buChar char="Ø"/>
            </a:pPr>
            <a:endParaRPr lang="ru-RU" sz="2400" dirty="0" smtClean="0"/>
          </a:p>
          <a:p>
            <a:pPr>
              <a:buFont typeface="Wingdings" pitchFamily="2" charset="2"/>
              <a:buChar char="Ø"/>
            </a:pPr>
            <a:endParaRPr lang="ru-RU" sz="2400" dirty="0"/>
          </a:p>
          <a:p>
            <a:pPr>
              <a:buFont typeface="Wingdings" pitchFamily="2" charset="2"/>
              <a:buChar char="Ø"/>
            </a:pPr>
            <a:endParaRPr lang="ru-RU" sz="2400" dirty="0" smtClean="0"/>
          </a:p>
          <a:p>
            <a:pPr>
              <a:buFont typeface="Wingdings" pitchFamily="2" charset="2"/>
              <a:buChar char="Ø"/>
            </a:pPr>
            <a:endParaRPr lang="ru-RU" sz="2400" dirty="0"/>
          </a:p>
          <a:p>
            <a:pPr>
              <a:buFont typeface="Wingdings" pitchFamily="2" charset="2"/>
              <a:buChar char="Ø"/>
            </a:pPr>
            <a:endParaRPr lang="ru-RU" sz="2400" dirty="0" smtClean="0"/>
          </a:p>
          <a:p>
            <a:pPr>
              <a:buFont typeface="Wingdings" pitchFamily="2" charset="2"/>
              <a:buChar char="Ø"/>
            </a:pPr>
            <a:endParaRPr lang="ru-RU" sz="2400" dirty="0"/>
          </a:p>
          <a:p>
            <a:pPr>
              <a:buFont typeface="Wingdings" pitchFamily="2" charset="2"/>
              <a:buChar char="Ø"/>
            </a:pPr>
            <a:endParaRPr lang="ru-RU" sz="2400" dirty="0" smtClean="0"/>
          </a:p>
          <a:p>
            <a:pPr marL="0" indent="0">
              <a:buNone/>
            </a:pPr>
            <a:r>
              <a:rPr lang="ru-RU" sz="1800" dirty="0" smtClean="0"/>
              <a:t>Координатор взаимодействия  с РПЦ – медицинский психолог</a:t>
            </a:r>
          </a:p>
          <a:p>
            <a:pPr marL="0" lvl="0" indent="0" algn="ctr">
              <a:buNone/>
            </a:pPr>
            <a:endParaRPr lang="ru-RU" sz="2400" i="1" dirty="0" smtClean="0"/>
          </a:p>
          <a:p>
            <a:pPr lvl="0">
              <a:buFont typeface="Wingdings" pitchFamily="2" charset="2"/>
              <a:buChar char="§"/>
            </a:pPr>
            <a:endParaRPr lang="ru-RU" sz="2400" dirty="0" smtClean="0"/>
          </a:p>
          <a:p>
            <a:pPr lvl="0">
              <a:buFont typeface="Wingdings" pitchFamily="2" charset="2"/>
              <a:buChar char="§"/>
            </a:pPr>
            <a:endParaRPr lang="ru-RU" sz="2400" dirty="0" smtClean="0"/>
          </a:p>
          <a:p>
            <a:pPr lvl="0">
              <a:buFont typeface="Wingdings" pitchFamily="2" charset="2"/>
              <a:buChar char="Ø"/>
            </a:pPr>
            <a:endParaRPr lang="ru-RU" dirty="0" smtClean="0"/>
          </a:p>
          <a:p>
            <a:pPr lvl="0"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29258" cy="149817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Нравственно-духовная  </a:t>
            </a:r>
            <a:b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переориентация  зависимых</a:t>
            </a:r>
            <a:b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в процессе медико-социальной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реабилитации</a:t>
            </a:r>
            <a:b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170689"/>
              </p:ext>
            </p:extLst>
          </p:nvPr>
        </p:nvGraphicFramePr>
        <p:xfrm>
          <a:off x="274922" y="2348880"/>
          <a:ext cx="8640960" cy="396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934"/>
                <a:gridCol w="5640026"/>
              </a:tblGrid>
              <a:tr h="39604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ru-RU" sz="2400" b="1" dirty="0" smtClean="0"/>
                    </a:p>
                    <a:p>
                      <a:pPr marL="0" indent="0">
                        <a:buNone/>
                      </a:pPr>
                      <a:endParaRPr lang="ru-RU" sz="2400" b="1" dirty="0" smtClean="0"/>
                    </a:p>
                    <a:p>
                      <a:pPr marL="0" indent="0">
                        <a:buNone/>
                      </a:pPr>
                      <a:r>
                        <a:rPr lang="ru-RU" sz="2400" b="1" dirty="0" smtClean="0"/>
                        <a:t>Организация еженедельных встреч опекаемых с православным священником</a:t>
                      </a:r>
                      <a:endParaRPr lang="ru-RU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5" y="2420888"/>
            <a:ext cx="5604923" cy="3454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630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/>
              <a:t>Духовник </a:t>
            </a:r>
            <a:r>
              <a:rPr lang="ru-RU" sz="2000" dirty="0"/>
              <a:t>находится также в центре </a:t>
            </a:r>
            <a:r>
              <a:rPr lang="ru-RU" sz="2000" dirty="0" smtClean="0"/>
              <a:t>реабилитационного процесса:</a:t>
            </a:r>
          </a:p>
          <a:p>
            <a:r>
              <a:rPr lang="ru-RU" sz="2000" dirty="0" smtClean="0"/>
              <a:t>Он </a:t>
            </a:r>
            <a:r>
              <a:rPr lang="ru-RU" sz="2000" dirty="0"/>
              <a:t>является предстоятелем на Евхаристии, </a:t>
            </a:r>
            <a:r>
              <a:rPr lang="ru-RU" sz="2000" dirty="0" smtClean="0"/>
              <a:t>пастырь </a:t>
            </a:r>
            <a:r>
              <a:rPr lang="ru-RU" sz="2000" dirty="0"/>
              <a:t>всей церковной общины и </a:t>
            </a:r>
            <a:r>
              <a:rPr lang="ru-RU" sz="2000" dirty="0" smtClean="0"/>
              <a:t>молитвенник. </a:t>
            </a:r>
          </a:p>
          <a:p>
            <a:r>
              <a:rPr lang="ru-RU" sz="2000" dirty="0" smtClean="0"/>
              <a:t>Все </a:t>
            </a:r>
            <a:r>
              <a:rPr lang="ru-RU" sz="2000" dirty="0"/>
              <a:t>клирики и </a:t>
            </a:r>
            <a:r>
              <a:rPr lang="ru-RU" sz="2000" dirty="0" smtClean="0"/>
              <a:t>служители </a:t>
            </a:r>
            <a:r>
              <a:rPr lang="ru-RU" sz="2000" dirty="0"/>
              <a:t>храма, местные и приезжие прихожане, </a:t>
            </a:r>
            <a:r>
              <a:rPr lang="ru-RU" sz="2000" dirty="0" smtClean="0"/>
              <a:t>проходящие реабилитацию </a:t>
            </a:r>
            <a:r>
              <a:rPr lang="ru-RU" sz="2000" dirty="0"/>
              <a:t>воспитанники находятся под его духовным </a:t>
            </a:r>
            <a:r>
              <a:rPr lang="ru-RU" sz="2000" dirty="0" smtClean="0"/>
              <a:t>окормлением </a:t>
            </a:r>
            <a:r>
              <a:rPr lang="ru-RU" sz="2000" dirty="0"/>
              <a:t>и пастырским руководством. </a:t>
            </a:r>
            <a:endParaRPr lang="ru-RU" sz="2000" dirty="0" smtClean="0"/>
          </a:p>
          <a:p>
            <a:r>
              <a:rPr lang="ru-RU" sz="2000" dirty="0" smtClean="0"/>
              <a:t>Его </a:t>
            </a:r>
            <a:r>
              <a:rPr lang="ru-RU" sz="2000" dirty="0"/>
              <a:t>слово является </a:t>
            </a:r>
            <a:r>
              <a:rPr lang="ru-RU" sz="2000" dirty="0" smtClean="0"/>
              <a:t>окончательным </a:t>
            </a:r>
            <a:r>
              <a:rPr lang="ru-RU" sz="2000" dirty="0"/>
              <a:t>при принятии всех значимых решений на приходе или </a:t>
            </a:r>
            <a:r>
              <a:rPr lang="ru-RU" sz="2000" dirty="0" smtClean="0"/>
              <a:t>в </a:t>
            </a:r>
            <a:r>
              <a:rPr lang="ru-RU" sz="2000" dirty="0"/>
              <a:t>обители, на все испрашивается его благословение.</a:t>
            </a:r>
          </a:p>
          <a:p>
            <a:r>
              <a:rPr lang="ru-RU" sz="2000" dirty="0" smtClean="0"/>
              <a:t>Определяет </a:t>
            </a:r>
            <a:r>
              <a:rPr lang="ru-RU" sz="2000" dirty="0"/>
              <a:t>все ключевые моменты жизни церковной </a:t>
            </a:r>
            <a:r>
              <a:rPr lang="ru-RU" sz="2000" dirty="0" smtClean="0"/>
              <a:t>общины</a:t>
            </a:r>
          </a:p>
          <a:p>
            <a:r>
              <a:rPr lang="ru-RU" sz="2000" dirty="0" smtClean="0"/>
              <a:t>Принимает </a:t>
            </a:r>
            <a:r>
              <a:rPr lang="ru-RU" sz="2000" dirty="0"/>
              <a:t>наиболее важные решения относительно </a:t>
            </a:r>
            <a:r>
              <a:rPr lang="ru-RU" sz="2000" dirty="0" smtClean="0"/>
              <a:t>реабилитационного </a:t>
            </a:r>
            <a:r>
              <a:rPr lang="ru-RU" sz="2000" dirty="0"/>
              <a:t>процесса, являясь непосредственным </a:t>
            </a:r>
            <a:r>
              <a:rPr lang="ru-RU" sz="2000" dirty="0" smtClean="0"/>
              <a:t>духовным </a:t>
            </a:r>
            <a:r>
              <a:rPr lang="ru-RU" sz="2000" dirty="0"/>
              <a:t>руководителем каждого из наркозависимых воспитанников, </a:t>
            </a:r>
          </a:p>
          <a:p>
            <a:pPr>
              <a:buFont typeface="Wingdings" pitchFamily="2" charset="2"/>
              <a:buChar char="Ø"/>
            </a:pP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Духовник реабилитационного процесса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55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636912"/>
            <a:ext cx="7408333" cy="396044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Духовник </a:t>
            </a:r>
            <a:r>
              <a:rPr lang="ru-RU" dirty="0"/>
              <a:t>при этом должен быть свободен от выполнения </a:t>
            </a:r>
            <a:r>
              <a:rPr lang="ru-RU" dirty="0" smtClean="0"/>
              <a:t>духовно </a:t>
            </a:r>
            <a:r>
              <a:rPr lang="ru-RU" dirty="0"/>
              <a:t>менее значимых компонентов реабилитации. </a:t>
            </a:r>
            <a:endParaRPr lang="ru-RU" dirty="0" smtClean="0"/>
          </a:p>
          <a:p>
            <a:r>
              <a:rPr lang="ru-RU" dirty="0" smtClean="0"/>
              <a:t>Ему </a:t>
            </a:r>
            <a:r>
              <a:rPr lang="ru-RU" dirty="0"/>
              <a:t>следует </a:t>
            </a:r>
            <a:r>
              <a:rPr lang="ru-RU" dirty="0" smtClean="0"/>
              <a:t>контролировать </a:t>
            </a:r>
            <a:r>
              <a:rPr lang="ru-RU" dirty="0"/>
              <a:t>процесс в целом, для чего не следует чрезмерно </a:t>
            </a:r>
            <a:r>
              <a:rPr lang="ru-RU" dirty="0" smtClean="0"/>
              <a:t>погружаться </a:t>
            </a:r>
            <a:r>
              <a:rPr lang="ru-RU" dirty="0"/>
              <a:t>в детали. </a:t>
            </a:r>
            <a:endParaRPr lang="ru-RU" dirty="0" smtClean="0"/>
          </a:p>
          <a:p>
            <a:r>
              <a:rPr lang="ru-RU" dirty="0" smtClean="0"/>
              <a:t>Желательно</a:t>
            </a:r>
            <a:r>
              <a:rPr lang="ru-RU" dirty="0"/>
              <a:t>, чтобы он участвовал в </a:t>
            </a:r>
            <a:r>
              <a:rPr lang="ru-RU" dirty="0" smtClean="0"/>
              <a:t>реабилитации </a:t>
            </a:r>
            <a:r>
              <a:rPr lang="ru-RU" dirty="0"/>
              <a:t>по «свободному графику», то есть мог проводить </a:t>
            </a:r>
            <a:r>
              <a:rPr lang="ru-RU" dirty="0" smtClean="0"/>
              <a:t>группы давать </a:t>
            </a:r>
            <a:r>
              <a:rPr lang="ru-RU" dirty="0"/>
              <a:t>и принимать задания, проводить </a:t>
            </a:r>
            <a:r>
              <a:rPr lang="ru-RU" dirty="0" err="1"/>
              <a:t>кинообсуждения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Когда </a:t>
            </a:r>
            <a:r>
              <a:rPr lang="ru-RU" dirty="0"/>
              <a:t>священническое служение потребует его </a:t>
            </a:r>
            <a:r>
              <a:rPr lang="ru-RU" dirty="0" smtClean="0"/>
              <a:t>присутствия </a:t>
            </a:r>
            <a:r>
              <a:rPr lang="ru-RU" dirty="0"/>
              <a:t>в другом месте, он мог бы без ущерба для процесса на </a:t>
            </a:r>
            <a:r>
              <a:rPr lang="ru-RU" dirty="0" smtClean="0"/>
              <a:t>более </a:t>
            </a:r>
            <a:r>
              <a:rPr lang="ru-RU" dirty="0"/>
              <a:t>или менее длительное время отлучиться. </a:t>
            </a:r>
            <a:endParaRPr lang="ru-RU" dirty="0" smtClean="0"/>
          </a:p>
          <a:p>
            <a:r>
              <a:rPr lang="ru-RU" dirty="0" smtClean="0"/>
              <a:t>У </a:t>
            </a:r>
            <a:r>
              <a:rPr lang="ru-RU" dirty="0"/>
              <a:t>него должны быть </a:t>
            </a:r>
            <a:r>
              <a:rPr lang="ru-RU" dirty="0" smtClean="0"/>
              <a:t>заместители </a:t>
            </a:r>
            <a:r>
              <a:rPr lang="ru-RU" dirty="0"/>
              <a:t>и помощники в реабилитации, готовые его во время </a:t>
            </a:r>
            <a:r>
              <a:rPr lang="ru-RU" dirty="0" smtClean="0"/>
              <a:t>отсутствия </a:t>
            </a:r>
            <a:r>
              <a:rPr lang="ru-RU" dirty="0"/>
              <a:t>заменить во всем, кроме </a:t>
            </a:r>
            <a:r>
              <a:rPr lang="ru-RU" dirty="0" err="1"/>
              <a:t>духовнического</a:t>
            </a:r>
            <a:r>
              <a:rPr lang="ru-RU" dirty="0"/>
              <a:t> служения.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6566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28800"/>
            <a:ext cx="8784976" cy="51125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Пастырское сопровождение родственников зависимых</a:t>
            </a: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(попечение о </a:t>
            </a:r>
            <a:r>
              <a:rPr lang="ru-RU" sz="2800" b="1" dirty="0" err="1" smtClean="0">
                <a:solidFill>
                  <a:srgbClr val="FF0000"/>
                </a:solidFill>
              </a:rPr>
              <a:t>созависимых</a:t>
            </a:r>
            <a:r>
              <a:rPr lang="ru-RU" sz="2800" b="1" dirty="0" smtClean="0">
                <a:solidFill>
                  <a:srgbClr val="FF0000"/>
                </a:solidFill>
              </a:rPr>
              <a:t>)</a:t>
            </a:r>
          </a:p>
          <a:p>
            <a:pPr marL="0" indent="0" algn="ctr">
              <a:buNone/>
            </a:pPr>
            <a:endParaRPr lang="ru-RU" sz="2400" i="1" dirty="0" smtClean="0"/>
          </a:p>
          <a:p>
            <a:r>
              <a:rPr lang="ru-RU" sz="2400" dirty="0" smtClean="0"/>
              <a:t>Коррекция основных проблем </a:t>
            </a:r>
            <a:r>
              <a:rPr lang="ru-RU" sz="2400" dirty="0"/>
              <a:t>деструктивных </a:t>
            </a:r>
            <a:r>
              <a:rPr lang="ru-RU" sz="2400" dirty="0" smtClean="0"/>
              <a:t>семей</a:t>
            </a:r>
          </a:p>
          <a:p>
            <a:pPr marL="36576" indent="0">
              <a:buNone/>
            </a:pPr>
            <a:endParaRPr lang="ru-RU" sz="2400" dirty="0" smtClean="0"/>
          </a:p>
          <a:p>
            <a:r>
              <a:rPr lang="ru-RU" sz="2400" dirty="0"/>
              <a:t>Обучение членов семьи способам </a:t>
            </a:r>
            <a:r>
              <a:rPr lang="ru-RU" sz="2400" dirty="0" smtClean="0"/>
              <a:t>мотивирования пациента на трезвость и здоровый образ жизни</a:t>
            </a:r>
          </a:p>
          <a:p>
            <a:pPr marL="0" indent="0">
              <a:buNone/>
            </a:pPr>
            <a:endParaRPr lang="ru-RU" sz="2400" dirty="0"/>
          </a:p>
          <a:p>
            <a:pPr>
              <a:buFont typeface="Wingdings" pitchFamily="2" charset="2"/>
              <a:buChar char="Ø"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16632"/>
            <a:ext cx="8534400" cy="1152128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accent3">
                    <a:lumMod val="75000"/>
                  </a:schemeClr>
                </a:solidFill>
              </a:rPr>
              <a:t>Психологическая работа с родственниками пациентов,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с </a:t>
            </a:r>
            <a:r>
              <a:rPr lang="ru-RU" sz="2000" b="1" dirty="0">
                <a:solidFill>
                  <a:schemeClr val="accent3">
                    <a:lumMod val="75000"/>
                  </a:schemeClr>
                </a:solidFill>
              </a:rPr>
              <a:t>родителями, имеющих детей с эпизодами употребления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ПАВ</a:t>
            </a:r>
            <a:endParaRPr lang="ru-RU" sz="20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21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Результат действия Божественной благодати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Включение реабилитационного процесса в жизнь церковной общины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Профессионализм членов церковной общины, участвующих в реабилитации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Основные </a:t>
            </a:r>
            <a:r>
              <a:rPr lang="ru-RU" dirty="0" err="1" smtClean="0"/>
              <a:t>приницпы</a:t>
            </a:r>
            <a:r>
              <a:rPr lang="ru-RU" dirty="0" smtClean="0"/>
              <a:t> церковной реабилитации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51114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endParaRPr lang="ru-RU" b="1" dirty="0"/>
          </a:p>
          <a:p>
            <a:pPr marL="0" indent="0" algn="ctr">
              <a:buNone/>
            </a:pPr>
            <a:r>
              <a:rPr lang="ru-RU" sz="2400" b="1" dirty="0" smtClean="0"/>
              <a:t>Забавнов Сергей</a:t>
            </a:r>
          </a:p>
          <a:p>
            <a:pPr marL="0" indent="0" algn="ctr">
              <a:buNone/>
            </a:pPr>
            <a:r>
              <a:rPr lang="ru-RU" b="1" dirty="0" smtClean="0"/>
              <a:t>Аспирант СПбПДА</a:t>
            </a:r>
            <a:endParaRPr lang="ru-RU" sz="3200" b="1" dirty="0" smtClean="0"/>
          </a:p>
          <a:p>
            <a:pPr marL="0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Спасибо за внимание!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47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821</TotalTime>
  <Words>932</Words>
  <Application>Microsoft Office PowerPoint</Application>
  <PresentationFormat>Экран (4:3)</PresentationFormat>
  <Paragraphs>134</Paragraphs>
  <Slides>22</Slides>
  <Notes>22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Волна</vt:lpstr>
      <vt:lpstr>Международная студенческая научно-богословская конференция Санкт-Петербургской православной духовной академии 6-7 мая 2014 г.</vt:lpstr>
      <vt:lpstr>ОСОБЕННОСТИ ПАСТЫРСКОГО ДУШЕПОПЕЧЕНИЯ О НАРКОЗАВИСИМЫХ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Роль и задачи пастыря</vt:lpstr>
      <vt:lpstr>Роль и задачи пастыря</vt:lpstr>
      <vt:lpstr>Роль и задачи пастыря</vt:lpstr>
      <vt:lpstr>Презентация PowerPoint</vt:lpstr>
      <vt:lpstr>Нам важен каждый!</vt:lpstr>
      <vt:lpstr>Презентация PowerPoint</vt:lpstr>
      <vt:lpstr>Повышение роли священника в процессе реабилитации</vt:lpstr>
      <vt:lpstr>Создание эффективной системы  логистики пациента </vt:lpstr>
      <vt:lpstr>Пастырское попечение вне прихода </vt:lpstr>
      <vt:lpstr>Нравственно-духовная   переориентация  зависимых в процессе медико-социальной реабилитации </vt:lpstr>
      <vt:lpstr>Духовник реабилитационного процесса</vt:lpstr>
      <vt:lpstr>Презентация PowerPoint</vt:lpstr>
      <vt:lpstr>Психологическая работа с родственниками пациентов,  с родителями, имеющих детей с эпизодами употребления ПАВ</vt:lpstr>
      <vt:lpstr>Основные приницпы церковной реабилитации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социально-психологической службы</dc:title>
  <dc:creator>Наталья</dc:creator>
  <cp:lastModifiedBy>СЕРЗАБ</cp:lastModifiedBy>
  <cp:revision>90</cp:revision>
  <dcterms:created xsi:type="dcterms:W3CDTF">2013-12-02T16:38:46Z</dcterms:created>
  <dcterms:modified xsi:type="dcterms:W3CDTF">2014-05-06T07:00:55Z</dcterms:modified>
</cp:coreProperties>
</file>