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341" r:id="rId2"/>
    <p:sldId id="349" r:id="rId3"/>
    <p:sldId id="278" r:id="rId4"/>
    <p:sldId id="343" r:id="rId5"/>
    <p:sldId id="279" r:id="rId6"/>
    <p:sldId id="344" r:id="rId7"/>
    <p:sldId id="281" r:id="rId8"/>
    <p:sldId id="308" r:id="rId9"/>
    <p:sldId id="282" r:id="rId10"/>
    <p:sldId id="283" r:id="rId11"/>
    <p:sldId id="260" r:id="rId12"/>
    <p:sldId id="339" r:id="rId13"/>
    <p:sldId id="345" r:id="rId14"/>
    <p:sldId id="348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8B0E5F-83E5-4A4B-BD9B-40F786457329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C231C08-B672-4B6F-82FB-C38E314B472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46C51A73-DB22-4371-926B-F79F96136151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2A63B968-556E-4C9C-90B2-6E07B4C8095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7FC6FC-7D82-45D6-AB1C-C63AD216D7DB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6667A9-3050-4E58-83C2-9619F7AC17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992ADB-A62B-4445-B583-E6C1E3CC26C6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D3753A-ACA3-408D-B510-68AB9C176B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90FFA06-9291-409A-BE2F-56557BF01D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9F4841-FED7-46CF-B36F-30A148500E4D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7B2AAC-29FF-429F-9BC2-A1DC508843E9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10B03-5FD2-4576-AE6C-F1C72891B6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533DEE-BC73-4BFD-8D24-5CAA9342B39A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4FE92E-E43D-4D45-87AA-202E36664E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349C137F-5687-45E3-A131-78A0A3586AB4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C7915BFB-1A61-4AEF-ADF8-6A9EF981CE3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1B67237-7E8D-4629-A6DE-3E6178181F5E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2556352-4822-4929-9DEE-55BCEA551A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579DFE6-7BFF-44D2-8879-4DE7DD4BE7E1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9BBB6D-89E0-4174-AF11-D3FC0C6711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06432A-24F3-43B3-B3DE-48D081A7A00C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050270-5E6D-4F72-8883-17FE0076B28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F9A6C61-C320-4033-9526-54579F6EAB70}" type="datetimeFigureOut">
              <a:rPr lang="ru-RU" smtClean="0"/>
              <a:pPr>
                <a:defRPr/>
              </a:pPr>
              <a:t>21.12.2011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3D97698-7E66-4EF9-B12A-18B54B5891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trips dir="r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"/>
            <a:ext cx="892971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FFFF00"/>
                </a:solidFill>
                <a:latin typeface="+mn-lt"/>
              </a:rPr>
              <a:t>19 декабря –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FFFF00"/>
                </a:solidFill>
                <a:latin typeface="+mn-lt"/>
              </a:rPr>
              <a:t>Память святителя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FFFF00"/>
                </a:solidFill>
                <a:latin typeface="+mn-lt"/>
              </a:rPr>
              <a:t> Николая,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200" b="1" dirty="0" smtClean="0">
                <a:solidFill>
                  <a:srgbClr val="FFFF00"/>
                </a:solidFill>
                <a:latin typeface="+mn-lt"/>
              </a:rPr>
              <a:t>День поселка Дальнее Константиново.</a:t>
            </a:r>
            <a:endParaRPr lang="ru-RU" sz="7200" b="1" dirty="0">
              <a:solidFill>
                <a:srgbClr val="FFFF00"/>
              </a:solidFill>
              <a:latin typeface="+mn-lt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Николай Чудотворец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4661299" cy="5887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>
          <a:xfrm>
            <a:off x="5000628" y="446085"/>
            <a:ext cx="4143372" cy="569755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/>
              <a:t>День памяти святителя Николая </a:t>
            </a:r>
            <a:r>
              <a:rPr lang="ru-RU" dirty="0" smtClean="0"/>
              <a:t>(19 декабря) </a:t>
            </a:r>
          </a:p>
          <a:p>
            <a:pPr algn="ctr">
              <a:buNone/>
            </a:pPr>
            <a:r>
              <a:rPr lang="ru-RU" dirty="0" smtClean="0"/>
              <a:t>- </a:t>
            </a:r>
            <a:r>
              <a:rPr lang="ru-RU" dirty="0" smtClean="0"/>
              <a:t>один  из самых известных церковных праздников и по всей России, и на Нижегородской земле</a:t>
            </a:r>
            <a:r>
              <a:rPr lang="ru-RU" dirty="0" smtClean="0"/>
              <a:t>.</a:t>
            </a:r>
          </a:p>
          <a:p>
            <a:pPr algn="ctr">
              <a:buNone/>
            </a:pPr>
            <a:r>
              <a:rPr lang="ru-RU" dirty="0" smtClean="0"/>
              <a:t> </a:t>
            </a:r>
            <a:r>
              <a:rPr lang="ru-RU" dirty="0" smtClean="0"/>
              <a:t>С 2000 года  </a:t>
            </a:r>
            <a:r>
              <a:rPr lang="ru-RU" dirty="0" smtClean="0"/>
              <a:t>в этот день </a:t>
            </a:r>
            <a:r>
              <a:rPr lang="ru-RU" dirty="0" err="1" smtClean="0"/>
              <a:t>дальнеконстантиновцы</a:t>
            </a:r>
            <a:r>
              <a:rPr lang="ru-RU" dirty="0" smtClean="0"/>
              <a:t> </a:t>
            </a:r>
            <a:r>
              <a:rPr lang="ru-RU" dirty="0" smtClean="0"/>
              <a:t>отмечают и День поселка. </a:t>
            </a:r>
            <a:r>
              <a:rPr lang="ru-RU" dirty="0" smtClean="0"/>
              <a:t>Это связано с тем, что селом на Руси становилась деревня  только после освящения Церкви.</a:t>
            </a:r>
            <a:r>
              <a:rPr lang="ru-RU" dirty="0" smtClean="0"/>
              <a:t>  </a:t>
            </a:r>
            <a:endParaRPr lang="ru-RU" dirty="0"/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/>
          <p:cNvSpPr>
            <a:spLocks noChangeArrowheads="1"/>
          </p:cNvSpPr>
          <p:nvPr/>
        </p:nvSpPr>
        <p:spPr bwMode="auto">
          <a:xfrm>
            <a:off x="0" y="5072063"/>
            <a:ext cx="9144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Около 270 года в городе Патаре, в Ликии, на южном берегу Малой Азии (сейчас это территория Турции) жила знатная и богатая семейная пара Феофан и Нонна, до глубокой старости </a:t>
            </a:r>
          </a:p>
          <a:p>
            <a:pPr algn="ctr"/>
            <a:r>
              <a:rPr lang="ru-RU" sz="2400" b="1">
                <a:latin typeface="Calibri" pitchFamily="34" charset="0"/>
              </a:rPr>
              <a:t>не имеющая детей.</a:t>
            </a:r>
          </a:p>
        </p:txBody>
      </p:sp>
      <p:pic>
        <p:nvPicPr>
          <p:cNvPr id="5123" name="Рисунок 3" descr="patara-beach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214313"/>
            <a:ext cx="5516562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Рисунок 2" descr="patara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000250"/>
            <a:ext cx="3902075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1"/>
          <p:cNvSpPr>
            <a:spLocks noChangeArrowheads="1"/>
          </p:cNvSpPr>
          <p:nvPr/>
        </p:nvSpPr>
        <p:spPr bwMode="auto">
          <a:xfrm>
            <a:off x="0" y="550068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По их горячим молитвам Господь даровал-таки им сына, которого они назвали Николай, что значит «побеждающий народ».</a:t>
            </a:r>
          </a:p>
        </p:txBody>
      </p:sp>
      <p:pic>
        <p:nvPicPr>
          <p:cNvPr id="6147" name="Рисунок 5" descr="Рождество и крещение святителя Николая Ферапонтов мон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428625"/>
            <a:ext cx="7672388" cy="452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Прямоугольник 6"/>
          <p:cNvSpPr>
            <a:spLocks noChangeArrowheads="1"/>
          </p:cNvSpPr>
          <p:nvPr/>
        </p:nvSpPr>
        <p:spPr bwMode="auto">
          <a:xfrm>
            <a:off x="1000125" y="5072063"/>
            <a:ext cx="75009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Calibri" pitchFamily="34" charset="0"/>
              </a:rPr>
              <a:t>Рождество и крещение святителя Николая. Фреска Ферапонтова монастыря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0" y="457200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С юных лет почти все свое время мальчик проводил в церкви, </a:t>
            </a:r>
          </a:p>
          <a:p>
            <a:pPr algn="ctr"/>
            <a:r>
              <a:rPr lang="ru-RU" sz="2400" b="1">
                <a:latin typeface="Calibri" pitchFamily="34" charset="0"/>
              </a:rPr>
              <a:t>в более зрелом возрасте принял сан священника. Когда его родители умерли, оставив Николаю богатое наследство, </a:t>
            </a:r>
          </a:p>
          <a:p>
            <a:pPr algn="ctr"/>
            <a:r>
              <a:rPr lang="ru-RU" sz="2400" b="1">
                <a:latin typeface="Calibri" pitchFamily="34" charset="0"/>
              </a:rPr>
              <a:t>для него не было никакого сомнения в том, что оно </a:t>
            </a:r>
          </a:p>
          <a:p>
            <a:pPr algn="ctr"/>
            <a:r>
              <a:rPr lang="ru-RU" sz="2400" b="1">
                <a:latin typeface="Calibri" pitchFamily="34" charset="0"/>
              </a:rPr>
              <a:t>должно быть употреблено для помощи нуждающимся.</a:t>
            </a:r>
          </a:p>
        </p:txBody>
      </p:sp>
      <p:pic>
        <p:nvPicPr>
          <p:cNvPr id="7171" name="Рисунок 2" descr="14Приведение св Николы во учение 14в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214313"/>
            <a:ext cx="5370513" cy="437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6929438" y="3500438"/>
            <a:ext cx="221456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Calibri" pitchFamily="34" charset="0"/>
              </a:rPr>
              <a:t>Приведение св. Николы во учение. </a:t>
            </a:r>
          </a:p>
          <a:p>
            <a:pPr algn="ctr"/>
            <a:r>
              <a:rPr lang="ru-RU" sz="1400">
                <a:latin typeface="Calibri" pitchFamily="34" charset="0"/>
              </a:rPr>
              <a:t>Клеймо с иконы 14 века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1"/>
          <p:cNvSpPr>
            <a:spLocks noChangeArrowheads="1"/>
          </p:cNvSpPr>
          <p:nvPr/>
        </p:nvSpPr>
        <p:spPr bwMode="auto">
          <a:xfrm>
            <a:off x="0" y="3714750"/>
            <a:ext cx="507206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При жизни Николай имел репутацию «тайного дарителя» - человека, который мог сделать что-то доброе незаметно: например, положить монеты в ботинки бедняку, чтобы последний их случайно нашел. </a:t>
            </a:r>
          </a:p>
        </p:txBody>
      </p:sp>
      <p:pic>
        <p:nvPicPr>
          <p:cNvPr id="8195" name="Рисунок 2" descr="Памятник Святому Николаю в Мире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3" y="0"/>
            <a:ext cx="3635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Прямоугольник 3"/>
          <p:cNvSpPr>
            <a:spLocks noChangeArrowheads="1"/>
          </p:cNvSpPr>
          <p:nvPr/>
        </p:nvSpPr>
        <p:spPr bwMode="auto">
          <a:xfrm>
            <a:off x="2071688" y="357188"/>
            <a:ext cx="29400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Calibri" pitchFamily="34" charset="0"/>
              </a:rPr>
              <a:t>Памятник Святому Николаю в Мире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4286250" y="2428875"/>
            <a:ext cx="485775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Когда Николая возвели в сан епископа города Миры, он остался таким же добрым, отзывчивым и заботливым. Двери его дома не закрывались – он одинаково помогал и сильным мира сего, </a:t>
            </a:r>
          </a:p>
          <a:p>
            <a:pPr algn="ctr"/>
            <a:r>
              <a:rPr lang="ru-RU" sz="2400" b="1">
                <a:latin typeface="Calibri" pitchFamily="34" charset="0"/>
              </a:rPr>
              <a:t>и беднякам; был отцом сиротам, кормильцем нищих, утешителем плачущих, заступником обижаемых…</a:t>
            </a:r>
          </a:p>
        </p:txBody>
      </p:sp>
      <p:pic>
        <p:nvPicPr>
          <p:cNvPr id="9219" name="Рисунок 4" descr="Поставление святителя Николая во епископ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214313"/>
            <a:ext cx="406717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Прямоугольник 5"/>
          <p:cNvSpPr>
            <a:spLocks noChangeArrowheads="1"/>
          </p:cNvSpPr>
          <p:nvPr/>
        </p:nvSpPr>
        <p:spPr bwMode="auto">
          <a:xfrm>
            <a:off x="428625" y="6334125"/>
            <a:ext cx="36560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>
                <a:latin typeface="Calibri" pitchFamily="34" charset="0"/>
              </a:rPr>
              <a:t>Поставление святителя Николая во епископа.</a:t>
            </a:r>
          </a:p>
          <a:p>
            <a:pPr algn="ctr"/>
            <a:r>
              <a:rPr lang="ru-RU" sz="1400">
                <a:latin typeface="Calibri" pitchFamily="34" charset="0"/>
              </a:rPr>
              <a:t>Фреска  из Ферапонтова монастыря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0" y="3643313"/>
            <a:ext cx="9144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300" b="1">
                <a:latin typeface="Calibri" pitchFamily="34" charset="0"/>
              </a:rPr>
              <a:t>Проживал тогда знатный и богатый человек, впавший теперь в крайнюю нужду. Исчерпав все возможности для выхода из тяжелого положения, он решился на крайнюю меру: поступиться честью </a:t>
            </a:r>
          </a:p>
          <a:p>
            <a:pPr algn="ctr"/>
            <a:r>
              <a:rPr lang="ru-RU" sz="2300" b="1">
                <a:latin typeface="Calibri" pitchFamily="34" charset="0"/>
              </a:rPr>
              <a:t>своих трех красавиц-дочерей. Узнав об этом, святой Николай </a:t>
            </a:r>
          </a:p>
          <a:p>
            <a:pPr algn="ctr"/>
            <a:r>
              <a:rPr lang="ru-RU" sz="2300" b="1">
                <a:latin typeface="Calibri" pitchFamily="34" charset="0"/>
              </a:rPr>
              <a:t>решил им помочь. Трижды по ночам он подкрадывался к их </a:t>
            </a:r>
          </a:p>
          <a:p>
            <a:pPr algn="ctr"/>
            <a:r>
              <a:rPr lang="ru-RU" sz="2300" b="1">
                <a:latin typeface="Calibri" pitchFamily="34" charset="0"/>
              </a:rPr>
              <a:t>убогому жилищу и бросал в окнопо мешочку с золотом. </a:t>
            </a:r>
          </a:p>
          <a:p>
            <a:pPr algn="ctr"/>
            <a:r>
              <a:rPr lang="ru-RU" sz="2300" b="1">
                <a:latin typeface="Calibri" pitchFamily="34" charset="0"/>
              </a:rPr>
              <a:t>Вскоре все сестры удачно вышли замуж, торговые дела купца </a:t>
            </a:r>
          </a:p>
          <a:p>
            <a:pPr algn="ctr"/>
            <a:r>
              <a:rPr lang="ru-RU" sz="2300" b="1">
                <a:latin typeface="Calibri" pitchFamily="34" charset="0"/>
              </a:rPr>
              <a:t>пошли на лад, и он в свою очередь стал тоже помогать людям.</a:t>
            </a:r>
          </a:p>
        </p:txBody>
      </p:sp>
      <p:pic>
        <p:nvPicPr>
          <p:cNvPr id="10243" name="Рисунок 2" descr="841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813" y="285750"/>
            <a:ext cx="5572125" cy="332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0" y="5072063"/>
            <a:ext cx="9144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Святой Николай скончался в 342 году, но его кончина не прекратила благодеяний: бесчисленные чудеса, одно удивительнее другого, не переставали и не перестают совершаться для всех, кто призывает его святое имя.</a:t>
            </a:r>
          </a:p>
        </p:txBody>
      </p:sp>
      <p:pic>
        <p:nvPicPr>
          <p:cNvPr id="11267" name="Рисунок 2" descr="Благословение Святого Николая Угодника Мерликийского. 2008 г. Яранов Евгений Герасимович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63" y="357188"/>
            <a:ext cx="596265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0" y="0"/>
            <a:ext cx="9144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latin typeface="Calibri" pitchFamily="34" charset="0"/>
              </a:rPr>
              <a:t>Благословение Святого Николая Угодника Мирликийского. Яранов Евгений Герасимович, 2008 г.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Прямоугольник 1"/>
          <p:cNvSpPr>
            <a:spLocks noChangeArrowheads="1"/>
          </p:cNvSpPr>
          <p:nvPr/>
        </p:nvSpPr>
        <p:spPr bwMode="auto">
          <a:xfrm>
            <a:off x="0" y="1857375"/>
            <a:ext cx="3500438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Особое почитание святого Николауса в Германии началось уже c VI века, в Риме – с VIII века, а потому уже в Средние века здесь и в других странах Европы установился добрый обычай: в Николин день, 6 декабря, дарить детям подарки, следуя его примеру.</a:t>
            </a:r>
          </a:p>
        </p:txBody>
      </p:sp>
      <p:pic>
        <p:nvPicPr>
          <p:cNvPr id="12291" name="Рисунок 3" descr="День святого Николая Ян Стен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75" y="214313"/>
            <a:ext cx="5257800" cy="635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Прямоугольник 4"/>
          <p:cNvSpPr>
            <a:spLocks noChangeArrowheads="1"/>
          </p:cNvSpPr>
          <p:nvPr/>
        </p:nvSpPr>
        <p:spPr bwMode="auto">
          <a:xfrm>
            <a:off x="1643063" y="285750"/>
            <a:ext cx="1897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1400">
                <a:latin typeface="Calibri" pitchFamily="34" charset="0"/>
              </a:rPr>
              <a:t>День святого Николая </a:t>
            </a:r>
          </a:p>
          <a:p>
            <a:pPr algn="ctr"/>
            <a:r>
              <a:rPr lang="ru-RU" sz="1400">
                <a:latin typeface="Calibri" pitchFamily="34" charset="0"/>
              </a:rPr>
              <a:t>Ян Стен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0" y="4857750"/>
            <a:ext cx="91440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В городе Мира (ныне город Демре) и сейчас стоит храм, основой которого была церковь, в которой служил Николай Угодник (до 1087 года в ней покоились мощи святителя). Турки назвали ее Баба Ноэль Килизе - Церковь Деда Мороза.</a:t>
            </a:r>
          </a:p>
        </p:txBody>
      </p:sp>
      <p:pic>
        <p:nvPicPr>
          <p:cNvPr id="13315" name="Рисунок 2" descr="Храм святителя Николая Чудотворца в Демре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25" y="428625"/>
            <a:ext cx="5857875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0" y="4929188"/>
            <a:ext cx="91440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latin typeface="Calibri" pitchFamily="34" charset="0"/>
              </a:rPr>
              <a:t>В России Николай Угодник стал одним из самых любимых народных святых. Простые крестьяне молили его о помощи, </a:t>
            </a:r>
          </a:p>
          <a:p>
            <a:pPr algn="ctr"/>
            <a:r>
              <a:rPr lang="ru-RU" sz="2400" b="1">
                <a:latin typeface="Calibri" pitchFamily="34" charset="0"/>
              </a:rPr>
              <a:t>если заболевала корова, долго не было дождя </a:t>
            </a:r>
          </a:p>
          <a:p>
            <a:pPr algn="ctr"/>
            <a:r>
              <a:rPr lang="ru-RU" sz="2400" b="1">
                <a:latin typeface="Calibri" pitchFamily="34" charset="0"/>
              </a:rPr>
              <a:t>или происходило ещё какое-нибудь несчастье. </a:t>
            </a:r>
          </a:p>
        </p:txBody>
      </p:sp>
      <p:pic>
        <p:nvPicPr>
          <p:cNvPr id="14339" name="Рисунок 3" descr="16Saint Nicholas Russian 16th centur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4638" y="285750"/>
            <a:ext cx="3548062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357938" y="4357688"/>
            <a:ext cx="12652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>
                <a:latin typeface="Calibri" pitchFamily="34" charset="0"/>
              </a:rPr>
              <a:t>Икона 16 века</a:t>
            </a: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5786446" y="1928802"/>
            <a:ext cx="285752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Calibri" pitchFamily="34" charset="0"/>
              </a:rPr>
              <a:t>Память о нём Православная Церковь чтит два раза в году: </a:t>
            </a:r>
          </a:p>
          <a:p>
            <a:pPr algn="ctr"/>
            <a:r>
              <a:rPr lang="ru-RU" sz="2400" b="1" dirty="0">
                <a:latin typeface="Calibri" pitchFamily="34" charset="0"/>
              </a:rPr>
              <a:t>19(6) декабря - Николай "зимний" </a:t>
            </a:r>
          </a:p>
          <a:p>
            <a:pPr algn="ctr"/>
            <a:r>
              <a:rPr lang="ru-RU" sz="2400" b="1" dirty="0">
                <a:latin typeface="Calibri" pitchFamily="34" charset="0"/>
              </a:rPr>
              <a:t>и 22(9) мая - Николай "вешний". </a:t>
            </a:r>
          </a:p>
        </p:txBody>
      </p:sp>
      <p:pic>
        <p:nvPicPr>
          <p:cNvPr id="15365" name="Picture 5" descr="C:\Users\Артём\Desktop\ни кьоладфло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5143536" cy="638948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trips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428868"/>
            <a:ext cx="8858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dirty="0" smtClean="0"/>
              <a:t>Спасибо </a:t>
            </a:r>
          </a:p>
          <a:p>
            <a:pPr algn="ctr"/>
            <a:r>
              <a:rPr lang="ru-RU" sz="7200" dirty="0" smtClean="0"/>
              <a:t>за внимание!</a:t>
            </a:r>
            <a:endParaRPr lang="ru-RU" sz="7200" dirty="0"/>
          </a:p>
        </p:txBody>
      </p:sp>
    </p:spTree>
  </p:cSld>
  <p:clrMapOvr>
    <a:masterClrMapping/>
  </p:clrMapOvr>
  <p:transition spd="med">
    <p:strips dir="r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427</TotalTime>
  <Words>567</Words>
  <PresentationFormat>Экран (4:3)</PresentationFormat>
  <Paragraphs>44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Calibri</vt:lpstr>
      <vt:lpstr>Arial</vt:lpstr>
      <vt:lpstr>Бумажная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Артём</dc:creator>
  <cp:lastModifiedBy>Артём</cp:lastModifiedBy>
  <cp:revision>85</cp:revision>
  <dcterms:modified xsi:type="dcterms:W3CDTF">2011-12-21T19:30:12Z</dcterms:modified>
</cp:coreProperties>
</file>