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4EF16B-910E-44EB-BC27-FF3C9C2B61B7}" type="datetimeFigureOut">
              <a:rPr lang="ru-RU" smtClean="0"/>
              <a:pPr/>
              <a:t>13.03.2012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FD95BA-B76A-49FA-9682-0E966E85EE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D95BA-B76A-49FA-9682-0E966E85EEB2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D95BA-B76A-49FA-9682-0E966E85EEB2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D95BA-B76A-49FA-9682-0E966E85EEB2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BE8F-D0AA-4E62-9383-C02A84B4026F}" type="datetimeFigureOut">
              <a:rPr lang="ru-RU" smtClean="0"/>
              <a:pPr/>
              <a:t>13.03.2012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C3BFB7-A200-43FD-86F7-FD9AEE88CA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102BE8F-D0AA-4E62-9383-C02A84B4026F}" type="datetimeFigureOut">
              <a:rPr lang="ru-RU" smtClean="0"/>
              <a:pPr/>
              <a:t>13.03.2012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9C3BFB7-A200-43FD-86F7-FD9AEE88CA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BE8F-D0AA-4E62-9383-C02A84B4026F}" type="datetimeFigureOut">
              <a:rPr lang="ru-RU" smtClean="0"/>
              <a:pPr/>
              <a:t>13.03.2012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3BFB7-A200-43FD-86F7-FD9AEE88CA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BE8F-D0AA-4E62-9383-C02A84B4026F}" type="datetimeFigureOut">
              <a:rPr lang="ru-RU" smtClean="0"/>
              <a:pPr/>
              <a:t>13.03.2012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3BFB7-A200-43FD-86F7-FD9AEE88CA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3BFB7-A200-43FD-86F7-FD9AEE88CA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BE8F-D0AA-4E62-9383-C02A84B4026F}" type="datetimeFigureOut">
              <a:rPr lang="ru-RU" smtClean="0"/>
              <a:pPr/>
              <a:t>13.03.2012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BE8F-D0AA-4E62-9383-C02A84B4026F}" type="datetimeFigureOut">
              <a:rPr lang="ru-RU" smtClean="0"/>
              <a:pPr/>
              <a:t>13.03.2012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3BFB7-A200-43FD-86F7-FD9AEE88CA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BE8F-D0AA-4E62-9383-C02A84B4026F}" type="datetimeFigureOut">
              <a:rPr lang="ru-RU" smtClean="0"/>
              <a:pPr/>
              <a:t>13.03.2012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3BFB7-A200-43FD-86F7-FD9AEE88CA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102BE8F-D0AA-4E62-9383-C02A84B4026F}" type="datetimeFigureOut">
              <a:rPr lang="ru-RU" smtClean="0"/>
              <a:pPr/>
              <a:t>13.03.2012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9C3BFB7-A200-43FD-86F7-FD9AEE88CA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BE8F-D0AA-4E62-9383-C02A84B4026F}" type="datetimeFigureOut">
              <a:rPr lang="ru-RU" smtClean="0"/>
              <a:pPr/>
              <a:t>13.03.2012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C3BFB7-A200-43FD-86F7-FD9AEE88CA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BE8F-D0AA-4E62-9383-C02A84B4026F}" type="datetimeFigureOut">
              <a:rPr lang="ru-RU" smtClean="0"/>
              <a:pPr/>
              <a:t>13.03.2012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3BFB7-A200-43FD-86F7-FD9AEE88CA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2BE8F-D0AA-4E62-9383-C02A84B4026F}" type="datetimeFigureOut">
              <a:rPr lang="ru-RU" smtClean="0"/>
              <a:pPr/>
              <a:t>13.03.2012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3BFB7-A200-43FD-86F7-FD9AEE88CA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102BE8F-D0AA-4E62-9383-C02A84B4026F}" type="datetimeFigureOut">
              <a:rPr lang="ru-RU" smtClean="0"/>
              <a:pPr/>
              <a:t>13.03.2012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9C3BFB7-A200-43FD-86F7-FD9AEE88CA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plus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69242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Свято-Михайло-Афонская Закубанская мужская пустынь</a:t>
            </a:r>
            <a:r>
              <a:rPr lang="ru-RU" sz="3200" dirty="0" smtClean="0">
                <a:solidFill>
                  <a:srgbClr val="FFFF00"/>
                </a:solidFill>
              </a:rPr>
              <a:t/>
            </a:r>
            <a:br>
              <a:rPr lang="ru-RU" sz="3200" dirty="0" smtClean="0">
                <a:solidFill>
                  <a:srgbClr val="FFFF00"/>
                </a:solidFill>
              </a:rPr>
            </a:br>
            <a:endParaRPr lang="ru-RU" sz="3200" dirty="0">
              <a:solidFill>
                <a:srgbClr val="FFFF00"/>
              </a:solidFill>
            </a:endParaRPr>
          </a:p>
        </p:txBody>
      </p:sp>
      <p:pic>
        <p:nvPicPr>
          <p:cNvPr id="5" name="Рисунок 4" descr="C:\Documents and Settings\Сергей\Рабочий стол\книга\История епархии\модель.BMP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340768"/>
            <a:ext cx="8568952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20162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solidFill>
                  <a:srgbClr val="FFFF00"/>
                </a:solidFill>
              </a:rPr>
              <a:t>1883 г-благословение  на самостоятельное существование обители.</a:t>
            </a:r>
            <a:br>
              <a:rPr lang="ru-RU" sz="2700" b="1" dirty="0" smtClean="0">
                <a:solidFill>
                  <a:srgbClr val="FFFF00"/>
                </a:solidFill>
              </a:rPr>
            </a:br>
            <a:r>
              <a:rPr lang="ru-RU" sz="2700" b="1" dirty="0" smtClean="0">
                <a:solidFill>
                  <a:srgbClr val="FFFF00"/>
                </a:solidFill>
              </a:rPr>
              <a:t>Основатель-иеромонах  </a:t>
            </a:r>
            <a:r>
              <a:rPr lang="ru-RU" sz="2700" b="1" dirty="0" err="1" smtClean="0">
                <a:solidFill>
                  <a:srgbClr val="FFFF00"/>
                </a:solidFill>
              </a:rPr>
              <a:t>Мартирий</a:t>
            </a:r>
            <a:r>
              <a:rPr lang="ru-RU" sz="2700" b="1" dirty="0" smtClean="0">
                <a:solidFill>
                  <a:srgbClr val="FFFF00"/>
                </a:solidFill>
              </a:rPr>
              <a:t>.</a:t>
            </a:r>
            <a:r>
              <a:rPr lang="ru-RU" sz="27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ru-RU" sz="27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700808"/>
            <a:ext cx="1882552" cy="2304256"/>
          </a:xfrm>
        </p:spPr>
        <p:txBody>
          <a:bodyPr>
            <a:normAutofit lnSpcReduction="10000"/>
          </a:bodyPr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2483768" y="1844824"/>
            <a:ext cx="6224368" cy="4251176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Трудами братии были возведены 5 храмов, странноприимный дом, больница, более 20 корпусов с кельями ,  мастерские: иконописная, токарная, слесарная, кузнечная, малярная, кровельная, портняжная и сапожная;  </a:t>
            </a:r>
            <a:b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кирпичный и сыроваренный цеха, открыта церковно - приходская школа. В  монастыре велось огромное подсобное хозяйство, где разводили скот, рыбу, занимались пчеловодством. </a:t>
            </a:r>
            <a:b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 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0808"/>
            <a:ext cx="223224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52400"/>
            <a:ext cx="8435280" cy="6705600"/>
          </a:xfrm>
        </p:spPr>
        <p:txBody>
          <a:bodyPr>
            <a:noAutofit/>
          </a:bodyPr>
          <a:lstStyle/>
          <a:p>
            <a:r>
              <a:rPr lang="ru-RU" sz="2200" dirty="0" smtClean="0">
                <a:solidFill>
                  <a:srgbClr val="FFFF00"/>
                </a:solidFill>
              </a:rPr>
              <a:t>К концу 1880 году  обитель </a:t>
            </a:r>
            <a:br>
              <a:rPr lang="ru-RU" sz="2200" dirty="0" smtClean="0">
                <a:solidFill>
                  <a:srgbClr val="FFFF00"/>
                </a:solidFill>
              </a:rPr>
            </a:br>
            <a:r>
              <a:rPr lang="ru-RU" sz="2200" dirty="0" smtClean="0">
                <a:solidFill>
                  <a:srgbClr val="FFFF00"/>
                </a:solidFill>
              </a:rPr>
              <a:t> становится мощным </a:t>
            </a:r>
            <a:br>
              <a:rPr lang="ru-RU" sz="2200" dirty="0" smtClean="0">
                <a:solidFill>
                  <a:srgbClr val="FFFF00"/>
                </a:solidFill>
              </a:rPr>
            </a:br>
            <a:r>
              <a:rPr lang="ru-RU" sz="2200" dirty="0" smtClean="0">
                <a:solidFill>
                  <a:srgbClr val="FFFF00"/>
                </a:solidFill>
              </a:rPr>
              <a:t>паломническим центром </a:t>
            </a:r>
            <a:br>
              <a:rPr lang="ru-RU" sz="2200" dirty="0" smtClean="0">
                <a:solidFill>
                  <a:srgbClr val="FFFF00"/>
                </a:solidFill>
              </a:rPr>
            </a:br>
            <a:r>
              <a:rPr lang="ru-RU" sz="2200" dirty="0" smtClean="0">
                <a:solidFill>
                  <a:srgbClr val="FFFF00"/>
                </a:solidFill>
              </a:rPr>
              <a:t>на Северном Кавказе.</a:t>
            </a:r>
            <a:br>
              <a:rPr lang="ru-RU" sz="2200" dirty="0" smtClean="0">
                <a:solidFill>
                  <a:srgbClr val="FFFF00"/>
                </a:solidFill>
              </a:rPr>
            </a:br>
            <a:r>
              <a:rPr lang="ru-RU" sz="2200" dirty="0" smtClean="0">
                <a:solidFill>
                  <a:srgbClr val="FFFF00"/>
                </a:solidFill>
              </a:rPr>
              <a:t> Ежегодно ее посещало более </a:t>
            </a:r>
            <a:br>
              <a:rPr lang="ru-RU" sz="2200" dirty="0" smtClean="0">
                <a:solidFill>
                  <a:srgbClr val="FFFF00"/>
                </a:solidFill>
              </a:rPr>
            </a:br>
            <a:r>
              <a:rPr lang="ru-RU" sz="2200" dirty="0" smtClean="0">
                <a:solidFill>
                  <a:srgbClr val="FFFF00"/>
                </a:solidFill>
              </a:rPr>
              <a:t>100 тысяч паломников.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1918-1920 год-дислокация войск белогвардейцев </a:t>
            </a:r>
            <a:b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</a:br>
            <a: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С 1920 г. захват монастыря красноармейцами, конфискация земли, с/</a:t>
            </a:r>
            <a:r>
              <a:rPr lang="ru-RU" sz="2200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х</a:t>
            </a:r>
            <a: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инвентаря, репрессии.</a:t>
            </a:r>
            <a:b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</a:br>
            <a: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В 1926 г. на территории монастыря был открыт Дом отдыха ГПУ.</a:t>
            </a:r>
            <a:b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</a:br>
            <a: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1927 г. в стенах монастыря разместилась коммуна «Владилен». </a:t>
            </a:r>
            <a:b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</a:br>
            <a: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Оставалось около 60 монахов.</a:t>
            </a:r>
            <a:b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</a:br>
            <a: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1928 г. монастырь был закрыт совсем. </a:t>
            </a:r>
            <a:b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</a:br>
            <a: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Начало Второй мировой войны-  организован Дом инвалидов войны </a:t>
            </a:r>
            <a:b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</a:br>
            <a: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1942 году немцы уже оккупировали  монастырь, организовали мастерские по ремонту техники.</a:t>
            </a:r>
            <a:br>
              <a:rPr lang="ru-RU" sz="2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</a:b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  <p:pic>
        <p:nvPicPr>
          <p:cNvPr id="3" name="Рисунок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32656"/>
            <a:ext cx="3312368" cy="2317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44495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1944 год- детская воспитательная колония, взорван центральный Успенский собор.</a:t>
            </a:r>
            <a:br>
              <a:rPr lang="ru-RU" sz="2800" dirty="0" smtClean="0"/>
            </a:br>
            <a:r>
              <a:rPr lang="ru-RU" sz="2800" dirty="0" smtClean="0"/>
              <a:t> 1952 г. на г. Физиабго был взорван храм Преображения. 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В 1972 г. открыта конная турбаза «Романтика». </a:t>
            </a:r>
            <a:br>
              <a:rPr lang="ru-RU" sz="2800" dirty="0" smtClean="0"/>
            </a:br>
            <a:r>
              <a:rPr lang="ru-RU" sz="2800" dirty="0" smtClean="0"/>
              <a:t> С 1992 г. православная общественность Адыгеи начала борьбу за передачу Свято - Михайловской пустыни Православной церкви. </a:t>
            </a:r>
            <a:br>
              <a:rPr lang="ru-RU" sz="2800" dirty="0" smtClean="0"/>
            </a:br>
            <a:r>
              <a:rPr lang="ru-RU" sz="2800" dirty="0" smtClean="0"/>
              <a:t>Эта борьба длилась 12 лет.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В 2001 г. часть монастыря была возвращена церкви.</a:t>
            </a:r>
            <a:br>
              <a:rPr lang="ru-RU" sz="2800" dirty="0" smtClean="0"/>
            </a:br>
            <a:r>
              <a:rPr lang="ru-RU" sz="2800" dirty="0" smtClean="0"/>
              <a:t> С этого момента можно говорить о возрождении иноческой жизни в обители. </a:t>
            </a:r>
            <a:endParaRPr lang="ru-RU" sz="2800" dirty="0"/>
          </a:p>
        </p:txBody>
      </p:sp>
      <p:pic>
        <p:nvPicPr>
          <p:cNvPr id="1026" name="Picture 2" descr="E:\Фотолетопись_2009\12 - декабрь\Изображение 0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124744"/>
            <a:ext cx="2304256" cy="1607840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6516960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  <a:t>Окончательная передача обители Православной церкви состоялась по указу Президента Республики Адыгея Х.М. Совмена в марте 2003 г.</a:t>
            </a:r>
            <a:b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  <a:t> Так был завершен многолетний марафон по возвращению святыни верующим.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78000">
              <a:srgbClr val="FFFF00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3200" i="1" dirty="0" smtClean="0">
                <a:solidFill>
                  <a:schemeClr val="tx1">
                    <a:lumMod val="85000"/>
                  </a:schemeClr>
                </a:solidFill>
              </a:rPr>
              <a:t>Следующим настоятелем стал иеромонах Пимен (</a:t>
            </a:r>
            <a:r>
              <a:rPr lang="ru-RU" sz="3200" i="1" dirty="0" err="1" smtClean="0">
                <a:solidFill>
                  <a:schemeClr val="tx1">
                    <a:lumMod val="85000"/>
                  </a:schemeClr>
                </a:solidFill>
              </a:rPr>
              <a:t>Фицнер</a:t>
            </a:r>
            <a:r>
              <a:rPr lang="ru-RU" sz="3200" i="1" dirty="0" smtClean="0">
                <a:solidFill>
                  <a:schemeClr val="tx1">
                    <a:lumMod val="85000"/>
                  </a:schemeClr>
                </a:solidFill>
              </a:rPr>
              <a:t>).</a:t>
            </a:r>
            <a:endParaRPr lang="ru-RU" sz="3200" i="1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95536" y="620688"/>
            <a:ext cx="8305800" cy="2088232"/>
          </a:xfrm>
        </p:spPr>
        <p:txBody>
          <a:bodyPr/>
          <a:lstStyle/>
          <a:p>
            <a:r>
              <a:rPr lang="ru-RU" sz="3200" i="1" dirty="0" smtClean="0"/>
              <a:t>Первым настоятелем монастыря стал иеромонах Мартирий (Пянтин), который занимал этот пост до июля 2004 г.</a:t>
            </a:r>
            <a:endParaRPr lang="ru-RU" sz="3200" i="1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052464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/>
              <a:t>В настоящее время монастырем руководит иеромонах Герасим (Буняев),  назначен 10 октября 2006 г.За эти годы восстановлены:</a:t>
            </a:r>
            <a:endParaRPr lang="ru-RU" sz="3200" b="1" i="1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648200" y="2348880"/>
            <a:ext cx="4059936" cy="3747120"/>
          </a:xfrm>
        </p:spPr>
        <p:txBody>
          <a:bodyPr>
            <a:normAutofit/>
          </a:bodyPr>
          <a:lstStyle/>
          <a:p>
            <a:pPr algn="r"/>
            <a:r>
              <a:rPr lang="ru-RU" sz="3200" dirty="0" smtClean="0">
                <a:solidFill>
                  <a:srgbClr val="FFFF00"/>
                </a:solidFill>
              </a:rPr>
              <a:t>Храм во имя Архистратига Михаила. Освящение состоялось </a:t>
            </a:r>
          </a:p>
          <a:p>
            <a:pPr algn="r"/>
            <a:r>
              <a:rPr lang="ru-RU" sz="3200" dirty="0" smtClean="0">
                <a:solidFill>
                  <a:srgbClr val="FFFF00"/>
                </a:solidFill>
              </a:rPr>
              <a:t>9 августа </a:t>
            </a:r>
          </a:p>
          <a:p>
            <a:pPr algn="r"/>
            <a:r>
              <a:rPr lang="ru-RU" sz="3200" dirty="0" smtClean="0">
                <a:solidFill>
                  <a:srgbClr val="FFFF00"/>
                </a:solidFill>
              </a:rPr>
              <a:t>2008 года</a:t>
            </a:r>
            <a:endParaRPr lang="ru-RU" sz="3200" dirty="0">
              <a:solidFill>
                <a:srgbClr val="FFFF00"/>
              </a:solidFill>
            </a:endParaRPr>
          </a:p>
        </p:txBody>
      </p:sp>
      <p:pic>
        <p:nvPicPr>
          <p:cNvPr id="6" name="Содержимое 5"/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04865"/>
            <a:ext cx="356388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4193704"/>
            <a:ext cx="3744416" cy="240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/>
          <a:lstStyle/>
          <a:p>
            <a:r>
              <a:rPr lang="ru-RU" sz="5400" b="1" dirty="0" smtClean="0">
                <a:solidFill>
                  <a:srgbClr val="FFFF00"/>
                </a:solidFill>
              </a:rPr>
              <a:t>Свято-Троицкий храм</a:t>
            </a:r>
            <a:endParaRPr lang="ru-RU" sz="5400" dirty="0" smtClean="0">
              <a:solidFill>
                <a:srgbClr val="FFFF00"/>
              </a:solidFill>
            </a:endParaRPr>
          </a:p>
          <a:p>
            <a:endParaRPr lang="ru-RU" sz="5400" dirty="0">
              <a:solidFill>
                <a:srgbClr val="FFFF00"/>
              </a:solidFill>
            </a:endParaRPr>
          </a:p>
        </p:txBody>
      </p:sp>
      <p:sp>
        <p:nvSpPr>
          <p:cNvPr id="3" name="Заголовок 2" hidden="1"/>
          <p:cNvSpPr>
            <a:spLocks noGrp="1"/>
          </p:cNvSpPr>
          <p:nvPr>
            <p:ph type="ctrTitle"/>
          </p:nvPr>
        </p:nvSpPr>
        <p:spPr>
          <a:xfrm>
            <a:off x="457200" y="332656"/>
            <a:ext cx="8305800" cy="308227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340768"/>
            <a:ext cx="2572385" cy="1932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60648"/>
            <a:ext cx="2572385" cy="1713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1628800"/>
            <a:ext cx="2572385" cy="1713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80456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rgbClr val="FFFF00"/>
                </a:solidFill>
              </a:rPr>
              <a:t>Храм Преподобного Александра - игумена обители неусыпающих</a:t>
            </a:r>
            <a:r>
              <a:rPr lang="ru-RU" b="1" i="1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r>
              <a:rPr lang="ru-RU" i="1" dirty="0" smtClean="0">
                <a:solidFill>
                  <a:schemeClr val="bg2">
                    <a:lumMod val="75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bg2">
                    <a:lumMod val="75000"/>
                  </a:schemeClr>
                </a:solidFill>
              </a:rPr>
            </a:br>
            <a:endParaRPr lang="ru-RU" i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420888"/>
            <a:ext cx="3960440" cy="2962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/>
          <p:cNvPicPr>
            <a:picLocks noGrp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484784"/>
            <a:ext cx="360040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ru-RU" sz="4800" b="1" dirty="0" smtClean="0">
                <a:solidFill>
                  <a:schemeClr val="bg2">
                    <a:lumMod val="75000"/>
                  </a:schemeClr>
                </a:solidFill>
              </a:rPr>
              <a:t>Храм Успения Пресвятой Богородицы.</a:t>
            </a:r>
            <a:br>
              <a:rPr lang="ru-RU" sz="4800" b="1" dirty="0" smtClean="0">
                <a:solidFill>
                  <a:schemeClr val="bg2">
                    <a:lumMod val="75000"/>
                  </a:schemeClr>
                </a:solidFill>
              </a:rPr>
            </a:br>
            <a:endParaRPr lang="ru-RU" sz="4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457200" y="332656"/>
            <a:ext cx="8305800" cy="295232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410445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260648"/>
            <a:ext cx="396044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052464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Храм в честь св. мучеников Гурия, </a:t>
            </a:r>
            <a:r>
              <a:rPr lang="ru-RU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Самона</a:t>
            </a:r>
            <a:r>
              <a:rPr lang="ru-RU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, </a:t>
            </a:r>
            <a:r>
              <a:rPr lang="ru-RU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Авива п. Хамышки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844824"/>
            <a:ext cx="257175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844824"/>
            <a:ext cx="266429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8000" r="-9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0844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Часовня во имя благоверного князя Александра Невского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628800"/>
            <a:ext cx="3456384" cy="4896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804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Храм в честь св. Пророка и Предтечи Господня Иоанна Крестителя.</a:t>
            </a:r>
            <a:r>
              <a:rPr lang="ru-RU" sz="36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</a:br>
            <a:endParaRPr lang="ru-RU" sz="3600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0944" y="2881312"/>
            <a:ext cx="3443064" cy="3283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/>
          <p:cNvPicPr>
            <a:picLocks noGrp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772816"/>
            <a:ext cx="3528392" cy="3003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827584" y="4725144"/>
            <a:ext cx="7272808" cy="1152128"/>
          </a:xfr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/>
          <a:lstStyle/>
          <a:p>
            <a:r>
              <a:rPr lang="ru-RU" sz="48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Часовня Казанской Божьей матери.</a:t>
            </a:r>
            <a:endParaRPr lang="ru-RU" sz="4800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457200" y="404664"/>
            <a:ext cx="8305800" cy="301026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04664"/>
            <a:ext cx="2736304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04664"/>
            <a:ext cx="2376264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04664"/>
            <a:ext cx="252028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27584" y="836712"/>
            <a:ext cx="7056784" cy="18002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</a:rPr>
              <a:t>Храм святителя Николая, </a:t>
            </a:r>
            <a:br>
              <a:rPr lang="ru-RU" sz="3200" b="1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</a:rPr>
              <a:t>подворье монастыря, п.Береговое</a:t>
            </a:r>
            <a:r>
              <a:rPr lang="ru-RU" sz="3200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accent3">
                    <a:lumMod val="75000"/>
                  </a:schemeClr>
                </a:solidFill>
              </a:rPr>
            </a:br>
            <a:endParaRPr lang="ru-RU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7" name="Содержимое 6"/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276873"/>
            <a:ext cx="3024336" cy="2948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/>
          <p:cNvPicPr>
            <a:picLocks noGrp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212976"/>
            <a:ext cx="285978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8000" r="-9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457200" y="404664"/>
            <a:ext cx="4040188" cy="1756929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</a:rPr>
              <a:t>Святой источник Пантелиймона исцелителя</a:t>
            </a:r>
            <a:br>
              <a:rPr lang="ru-RU" sz="24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</a:rPr>
              <a:t> на горе </a:t>
            </a:r>
            <a:r>
              <a:rPr lang="ru-RU" sz="2400" dirty="0" err="1" smtClean="0">
                <a:solidFill>
                  <a:schemeClr val="accent4">
                    <a:lumMod val="75000"/>
                  </a:schemeClr>
                </a:solidFill>
              </a:rPr>
              <a:t>Физиабго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ru-RU" dirty="0"/>
          </a:p>
        </p:txBody>
      </p:sp>
      <p:pic>
        <p:nvPicPr>
          <p:cNvPr id="5" name="Содержимое 4" descr="C:\Documents and Settings\Serg_2\Мои документы\Мои рисунки\Кухленко монастырь\Изображение 012.jpg"/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755577" y="2348880"/>
            <a:ext cx="2868080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C:\Documents and Settings\Serg_2\Мои документы\Мои рисунки\Кобезский монастырь\Изображение 039.jpg"/>
          <p:cNvPicPr>
            <a:picLocks noGrp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3635896" y="2564904"/>
            <a:ext cx="230425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8" name="Текст 7"/>
          <p:cNvSpPr>
            <a:spLocks noGrp="1"/>
          </p:cNvSpPr>
          <p:nvPr>
            <p:ph type="body" idx="3"/>
          </p:nvPr>
        </p:nvSpPr>
        <p:spPr>
          <a:xfrm>
            <a:off x="4648200" y="476672"/>
            <a:ext cx="4040188" cy="1684921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</a:rPr>
              <a:t>Кельи монахов в горах</a:t>
            </a:r>
          </a:p>
          <a:p>
            <a:pPr algn="ctr"/>
            <a:endParaRPr lang="ru-RU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9" name="Рисунок 8" descr="C:\Documents and Settings\Сергей\Рабочий стол\к монастырям\49742924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700808"/>
            <a:ext cx="3273918" cy="249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Documents and Settings\Сергей\Рабочий стол\к монастырям\93264744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4149080"/>
            <a:ext cx="302433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692424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Уникальные подземные храмы - жемчужина Михайло-Афонской пустыни в Адыгее.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E:\Фотолетопись_2009\12 - декабрь\Изображение 2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484784"/>
            <a:ext cx="3240360" cy="2160240"/>
          </a:xfrm>
          <a:prstGeom prst="rect">
            <a:avLst/>
          </a:prstGeom>
          <a:noFill/>
        </p:spPr>
      </p:pic>
      <p:pic>
        <p:nvPicPr>
          <p:cNvPr id="2051" name="Picture 3" descr="E:\Фотолетопись_2009\12 - декабрь\DSC_03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8972" y="1556792"/>
            <a:ext cx="2965028" cy="2111896"/>
          </a:xfrm>
          <a:prstGeom prst="rect">
            <a:avLst/>
          </a:prstGeom>
          <a:noFill/>
        </p:spPr>
      </p:pic>
      <p:pic>
        <p:nvPicPr>
          <p:cNvPr id="2052" name="Picture 4" descr="E:\Фотолетопись_2009\12 - декабрь\Изображение 37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1340768"/>
            <a:ext cx="3672408" cy="2327920"/>
          </a:xfrm>
          <a:prstGeom prst="rect">
            <a:avLst/>
          </a:prstGeom>
          <a:noFill/>
        </p:spPr>
      </p:pic>
      <p:pic>
        <p:nvPicPr>
          <p:cNvPr id="2053" name="Picture 5" descr="E:\Фотолетопись_2009\12 - декабрь\Изображение 42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005064"/>
            <a:ext cx="3240360" cy="2376264"/>
          </a:xfrm>
          <a:prstGeom prst="rect">
            <a:avLst/>
          </a:prstGeom>
          <a:noFill/>
        </p:spPr>
      </p:pic>
      <p:pic>
        <p:nvPicPr>
          <p:cNvPr id="2054" name="Picture 6" descr="E:\Фотолетопись_2009\12 - декабрь\Изображение 42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3645024"/>
            <a:ext cx="2983880" cy="2327920"/>
          </a:xfrm>
          <a:prstGeom prst="rect">
            <a:avLst/>
          </a:prstGeom>
          <a:noFill/>
        </p:spPr>
      </p:pic>
      <p:pic>
        <p:nvPicPr>
          <p:cNvPr id="2055" name="Picture 7" descr="E:\Фотолетопись_2009\12 - декабрь\Изображение 41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4149080"/>
            <a:ext cx="3271912" cy="2471936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98000" r="-9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44495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</a:rPr>
              <a:t>Пещеры Свято-Михайлового монастыря  представляют собой разветвленную сеть подземных </a:t>
            </a:r>
            <a:r>
              <a:rPr lang="ru-RU" sz="2800" dirty="0" smtClean="0">
                <a:solidFill>
                  <a:srgbClr val="FFFF00"/>
                </a:solidFill>
              </a:rPr>
              <a:t>ходов  длиной в 3 км, выходов было </a:t>
            </a:r>
            <a:r>
              <a:rPr lang="ru-RU" sz="2800" dirty="0" smtClean="0">
                <a:solidFill>
                  <a:srgbClr val="FFFF00"/>
                </a:solidFill>
              </a:rPr>
              <a:t>11  ( </a:t>
            </a:r>
            <a:r>
              <a:rPr lang="ru-RU" sz="2800" dirty="0" smtClean="0">
                <a:solidFill>
                  <a:srgbClr val="FFFF00"/>
                </a:solidFill>
              </a:rPr>
              <a:t>на разные стороны </a:t>
            </a:r>
            <a:r>
              <a:rPr lang="ru-RU" sz="2800" dirty="0" smtClean="0">
                <a:solidFill>
                  <a:srgbClr val="FFFF00"/>
                </a:solidFill>
              </a:rPr>
              <a:t>света).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Под зданиями обители спрятаны древние Византийские храмы VIII века  с  рукотворными куполами высотой в 7 м, кельи и мастерские, а так же   византийская библиотека с древними рукописями .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FFFF00"/>
                </a:solidFill>
              </a:rPr>
              <a:t>До наших дней сохранился только один из выходов подземной системы сообщения. Общая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</a:rPr>
              <a:t>протяженность  восстановленных ходов – всего около двухсот метров.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7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2376264"/>
          </a:xfrm>
        </p:spPr>
        <p:txBody>
          <a:bodyPr>
            <a:normAutofit/>
          </a:bodyPr>
          <a:lstStyle/>
          <a:p>
            <a:pPr algn="ctr"/>
            <a:endParaRPr lang="ru-RU" b="1" i="1" dirty="0">
              <a:solidFill>
                <a:srgbClr val="FFFF00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788024" y="260648"/>
            <a:ext cx="4176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chemeClr val="bg2">
                    <a:lumMod val="75000"/>
                  </a:schemeClr>
                </a:solidFill>
              </a:rPr>
              <a:t>«Свеча за мир!» - так величественно называли </a:t>
            </a:r>
            <a:br>
              <a:rPr lang="ru-RU" b="1" i="1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ru-RU" b="1" i="1" dirty="0" smtClean="0">
                <a:solidFill>
                  <a:schemeClr val="bg2">
                    <a:lumMod val="75000"/>
                  </a:schemeClr>
                </a:solidFill>
              </a:rPr>
              <a:t>Свято - Михайловскую обитель наши предки.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206</TotalTime>
  <Words>249</Words>
  <Application>Microsoft Office PowerPoint</Application>
  <PresentationFormat>Экран (4:3)</PresentationFormat>
  <Paragraphs>30</Paragraphs>
  <Slides>19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Бумажная</vt:lpstr>
      <vt:lpstr>Свято-Михайло-Афонская Закубанская мужская пустынь </vt:lpstr>
      <vt:lpstr>1883 г-благословение  на самостоятельное существование обители. Основатель-иеромонах  Мартирий.  </vt:lpstr>
      <vt:lpstr>К концу 1880 году  обитель   становится мощным  паломническим центром  на Северном Кавказе.  Ежегодно ее посещало более  100 тысяч паломников.   1918-1920 год-дислокация войск белогвардейцев  С 1920 г. захват монастыря красноармейцами, конфискация земли, с/х инвентаря, репрессии. В 1926 г. на территории монастыря был открыт Дом отдыха ГПУ.  1927 г. в стенах монастыря разместилась коммуна «Владилен».  Оставалось около 60 монахов.  1928 г. монастырь был закрыт совсем.   Начало Второй мировой войны-  организован Дом инвалидов войны   1942 году немцы уже оккупировали  монастырь, организовали мастерские по ремонту техники.  </vt:lpstr>
      <vt:lpstr>1944 год- детская воспитательная колония, взорван центральный Успенский собор.  1952 г. на г. Физиабго был взорван храм Преображения.    В 1972 г. открыта конная турбаза «Романтика».   С 1992 г. православная общественность Адыгеи начала борьбу за передачу Свято - Михайловской пустыни Православной церкви.  Эта борьба длилась 12 лет.   В 2001 г. часть монастыря была возвращена церкви.  С этого момента можно говорить о возрождении иноческой жизни в обители. </vt:lpstr>
      <vt:lpstr>Окончательная передача обители Православной церкви состоялась по указу Президента Республики Адыгея Х.М. Совмена в марте 2003 г.   Так был завершен многолетний марафон по возвращению святыни верующим.  </vt:lpstr>
      <vt:lpstr>Первым настоятелем монастыря стал иеромонах Мартирий (Пянтин), который занимал этот пост до июля 2004 г.</vt:lpstr>
      <vt:lpstr>В настоящее время монастырем руководит иеромонах Герасим (Буняев),  назначен 10 октября 2006 г.За эти годы восстановлены:</vt:lpstr>
      <vt:lpstr>Слайд 8</vt:lpstr>
      <vt:lpstr>Храм Преподобного Александра - игумена обители неусыпающих. </vt:lpstr>
      <vt:lpstr>Слайд 10</vt:lpstr>
      <vt:lpstr>Храм в честь св. мучеников Гурия, Самона, Авива п. Хамышки </vt:lpstr>
      <vt:lpstr>Часовня во имя благоверного князя Александра Невского </vt:lpstr>
      <vt:lpstr>Храм в честь св. Пророка и Предтечи Господня Иоанна Крестителя. </vt:lpstr>
      <vt:lpstr>Слайд 14</vt:lpstr>
      <vt:lpstr>Храм святителя Николая,  подворье монастыря, п.Береговое </vt:lpstr>
      <vt:lpstr> </vt:lpstr>
      <vt:lpstr>Уникальные подземные храмы - жемчужина Михайло-Афонской пустыни в Адыгее. </vt:lpstr>
      <vt:lpstr>Пещеры Свято-Михайлового монастыря  представляют собой разветвленную сеть подземных ходов  длиной в 3 км, выходов было 11  ( на разные стороны света).  Под зданиями обители спрятаны древние Византийские храмы VIII века  с  рукотворными куполами высотой в 7 м, кельи и мастерские, а так же   византийская библиотека с древними рукописями .   До наших дней сохранился только один из выходов подземной системы сообщения. Общая протяженность  восстановленных ходов – всего около двухсот метров. 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Свято-Михайло-Афонская Закубанская мужская пустынь </dc:title>
  <dc:creator>Сергей</dc:creator>
  <cp:lastModifiedBy>Сергей</cp:lastModifiedBy>
  <cp:revision>23</cp:revision>
  <dcterms:created xsi:type="dcterms:W3CDTF">2012-03-13T14:12:11Z</dcterms:created>
  <dcterms:modified xsi:type="dcterms:W3CDTF">2012-03-13T18:35:17Z</dcterms:modified>
</cp:coreProperties>
</file>