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0" r:id="rId3"/>
    <p:sldId id="261" r:id="rId4"/>
    <p:sldId id="258" r:id="rId5"/>
    <p:sldId id="257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3019D-94E9-44A3-A631-A2240C6E2E0E}" type="datetimeFigureOut">
              <a:rPr lang="ru-RU" smtClean="0"/>
              <a:pPr/>
              <a:t>24.12.2010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3CF27-4064-494F-9CC4-14632FA2C7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Documents%20and%20Settings\&#1041;&#1080;&#1073;&#1083;&#1080;&#1086;&#1090;&#1077;&#1082;&#1072;\&#1056;&#1072;&#1073;&#1086;&#1095;&#1080;&#1081;%20&#1089;&#1090;&#1086;&#1083;\&#1042;&#1074;&#1077;&#1076;&#1077;&#1085;&#1080;&#1077;%20&#1074;&#1086;%20&#1093;&#1088;&#1072;&#1084;%20%20&#1055;&#1088;&#1077;&#1089;&#1074;&#1103;&#1090;&#1086;&#1081;%20&#1041;&#1086;&#1075;&#1086;&#1088;&#1087;&#1086;&#1076;&#1080;&#1094;&#1099;\Bas._Vvedenie_vo_hram_Presvyatoy_Bogoroditsi_-_Kondak_(get-tune.net).mp3" TargetMode="External"/><Relationship Id="rId1" Type="http://schemas.openxmlformats.org/officeDocument/2006/relationships/audio" Target="file:///C:\Documents%20and%20Settings\&#1041;&#1080;&#1073;&#1083;&#1080;&#1086;&#1090;&#1077;&#1082;&#1072;\&#1056;&#1072;&#1073;&#1086;&#1095;&#1080;&#1081;%20&#1089;&#1090;&#1086;&#1083;\&#1042;&#1074;&#1077;&#1076;&#1077;&#1085;&#1080;&#1077;%20&#1074;&#1086;%20&#1093;&#1088;&#1072;&#1084;%20%20&#1055;&#1088;&#1077;&#1089;&#1074;&#1103;&#1090;&#1086;&#1081;%20&#1041;&#1086;&#1075;&#1086;&#1088;&#1087;&#1086;&#1076;&#1080;&#1094;&#1099;\Bas._Vvedenie_vo_hram_Presvyatoy_Bogoroditsi_-_Tropar_(get-tune.net).mp3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4048" y="3140968"/>
            <a:ext cx="2843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Введение во храм </a:t>
            </a:r>
            <a:b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Пресвятой Богородицы</a:t>
            </a:r>
            <a:endParaRPr lang="ru-RU" sz="4000" b="1" i="1" dirty="0">
              <a:latin typeface="Monotype Corsiva" pitchFamily="66" charset="0"/>
            </a:endParaRPr>
          </a:p>
        </p:txBody>
      </p:sp>
      <p:pic>
        <p:nvPicPr>
          <p:cNvPr id="4" name="Рисунок 3" descr="304793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1052736"/>
            <a:ext cx="1080120" cy="1494214"/>
          </a:xfrm>
          <a:prstGeom prst="rect">
            <a:avLst/>
          </a:prstGeom>
        </p:spPr>
      </p:pic>
      <p:pic>
        <p:nvPicPr>
          <p:cNvPr id="5" name="Рисунок 4" descr="11e3233fe72f.png"/>
          <p:cNvPicPr>
            <a:picLocks noChangeAspect="1"/>
          </p:cNvPicPr>
          <p:nvPr/>
        </p:nvPicPr>
        <p:blipFill>
          <a:blip r:embed="rId3" cstate="print"/>
          <a:srcRect l="22206" t="17534" r="22206" b="1301"/>
          <a:stretch>
            <a:fillRect/>
          </a:stretch>
        </p:blipFill>
        <p:spPr>
          <a:xfrm>
            <a:off x="1115616" y="1052736"/>
            <a:ext cx="3394663" cy="4752528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71538" y="4286256"/>
            <a:ext cx="735811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Введение во храм Пресвятой Девы Марии празднуется Святой Русской Православной Церковью 4 декабря (21 ноября ст. ст.). День этот считается великим  двунадесятым   </a:t>
            </a:r>
            <a:r>
              <a:rPr kumimoji="0" lang="ru-RU" sz="2000" b="1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непереходящим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 Богородичн</a:t>
            </a:r>
            <a:r>
              <a:rPr kumimoji="0" lang="ru-RU" sz="2000" b="1" u="none" strike="noStrike" cap="none" normalizeH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ы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м праздником, который в песнопениях церковных называется "предвестием Божия благоволения к людям". С этого праздника начинают петь в церкви во время утрени "Христос рождается...".</a:t>
            </a:r>
            <a:endParaRPr kumimoji="0" lang="ru-RU" sz="2000" b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6" name="Рисунок 5" descr="ip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692696"/>
            <a:ext cx="3960440" cy="3349210"/>
          </a:xfrm>
          <a:prstGeom prst="rect">
            <a:avLst/>
          </a:prstGeom>
          <a:ln w="38100">
            <a:solidFill>
              <a:srgbClr val="996633"/>
            </a:solidFill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789040"/>
            <a:ext cx="4680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Родители Девы Марии, праведные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Иоаким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и Анна, молясь о разрешении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неплодства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дали обет о том, что если родится дитя, то посвятить его на служение Богу.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207539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836712"/>
            <a:ext cx="2088232" cy="2616683"/>
          </a:xfrm>
          <a:prstGeom prst="rect">
            <a:avLst/>
          </a:prstGeom>
          <a:ln w="38100">
            <a:solidFill>
              <a:srgbClr val="996633"/>
            </a:solidFill>
          </a:ln>
        </p:spPr>
      </p:pic>
      <p:pic>
        <p:nvPicPr>
          <p:cNvPr id="4" name="Рисунок 3" descr="116757.jpeg"/>
          <p:cNvPicPr>
            <a:picLocks noChangeAspect="1"/>
          </p:cNvPicPr>
          <p:nvPr/>
        </p:nvPicPr>
        <p:blipFill>
          <a:blip r:embed="rId3" cstate="print"/>
          <a:srcRect b="21650"/>
          <a:stretch>
            <a:fillRect/>
          </a:stretch>
        </p:blipFill>
        <p:spPr>
          <a:xfrm>
            <a:off x="5364088" y="3356992"/>
            <a:ext cx="2808312" cy="2761917"/>
          </a:xfrm>
          <a:prstGeom prst="rect">
            <a:avLst/>
          </a:prstGeom>
        </p:spPr>
      </p:pic>
      <p:pic>
        <p:nvPicPr>
          <p:cNvPr id="5" name="Рисунок 4" descr="3047934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980728"/>
            <a:ext cx="1152128" cy="1593829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5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64704"/>
            <a:ext cx="2138309" cy="28803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75856" y="2780928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Когда Деве Марии исполнилось три года, благочестивые родители приготовились исполнить свой обет.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908720"/>
            <a:ext cx="976015" cy="13501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03848" y="3933056"/>
            <a:ext cx="5400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Они созвали родственников, пригласили сверстниц своей Дочери, одели Ее в лучшие одежды и, провожаемые народом с пением духовных песен, повели Ее в храм Иерусалимский для посвящения Богу. 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6" name="Рисунок 5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4581128"/>
            <a:ext cx="976015" cy="1350198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000232" y="4429132"/>
            <a:ext cx="518457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Ее подруги, как и Сама Мария, шли с зажженными свечами в руках. Навстречу им вышли из храма священники во главе с первосвященником.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" name="Рисунок 4" descr="208745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0397" y="692695"/>
            <a:ext cx="4221843" cy="3339213"/>
          </a:xfrm>
          <a:prstGeom prst="roundRect">
            <a:avLst/>
          </a:prstGeom>
          <a:ln w="38100">
            <a:solidFill>
              <a:srgbClr val="996633"/>
            </a:solidFill>
          </a:ln>
        </p:spPr>
      </p:pic>
      <p:pic>
        <p:nvPicPr>
          <p:cNvPr id="7" name="Рисунок 6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4653136"/>
            <a:ext cx="832837" cy="1152128"/>
          </a:xfrm>
          <a:prstGeom prst="rect">
            <a:avLst/>
          </a:prstGeom>
        </p:spPr>
      </p:pic>
      <p:pic>
        <p:nvPicPr>
          <p:cNvPr id="8" name="Рисунок 7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340768"/>
            <a:ext cx="832837" cy="1152128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27984" y="3140968"/>
            <a:ext cx="38884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Иоаким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 и Анна поставили 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Марию на первую ступень лестницы, ведущей в храм. Лестница же эта имела пятнадцать больших ступеней по числу псалмов, которые священники пели при входе в храм.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ffcaf97ed1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196752"/>
            <a:ext cx="3311980" cy="4248472"/>
          </a:xfrm>
          <a:prstGeom prst="rect">
            <a:avLst/>
          </a:prstGeom>
        </p:spPr>
      </p:pic>
      <p:pic>
        <p:nvPicPr>
          <p:cNvPr id="6" name="Рисунок 5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124744"/>
            <a:ext cx="1172921" cy="1622593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365104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 вот трехлетняя Мария без всякой посторонней помощи взошла по высоким ступеням. Там первосвященник встретил и благословил Ее, как это он всегда делал со всеми посвящаемыми Богу.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836712"/>
            <a:ext cx="4392488" cy="3152455"/>
          </a:xfrm>
          <a:prstGeom prst="roundRect">
            <a:avLst/>
          </a:prstGeom>
          <a:ln w="57150">
            <a:solidFill>
              <a:srgbClr val="996633"/>
            </a:solidFill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2636912"/>
            <a:ext cx="4176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А затем по внушению Духа Святого он ввел Ее во Святое Святых. Это было самое священное место в храме. Туда никто не имел права входить, кроме первосвященника и то только один раз в год.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f_16663695.gif"/>
          <p:cNvPicPr>
            <a:picLocks noChangeAspect="1"/>
          </p:cNvPicPr>
          <p:nvPr/>
        </p:nvPicPr>
        <p:blipFill>
          <a:blip r:embed="rId2" cstate="print"/>
          <a:srcRect b="3876"/>
          <a:stretch>
            <a:fillRect/>
          </a:stretch>
        </p:blipFill>
        <p:spPr>
          <a:xfrm>
            <a:off x="827584" y="1124744"/>
            <a:ext cx="3096344" cy="4464496"/>
          </a:xfrm>
          <a:prstGeom prst="rect">
            <a:avLst/>
          </a:prstGeom>
          <a:ln w="38100">
            <a:solidFill>
              <a:srgbClr val="996633"/>
            </a:solidFill>
          </a:ln>
        </p:spPr>
      </p:pic>
      <p:pic>
        <p:nvPicPr>
          <p:cNvPr id="4" name="Рисунок 3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1153508"/>
            <a:ext cx="864096" cy="1195371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139952" y="2415534"/>
            <a:ext cx="424847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Дух Святой внушил первосвященнику, что Мария - избранная Богом, поэтому достойна входить в самое священное место. Ей предназначено стать Матерью Сына Божия, который откроет людям вход в Царство Небесное.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3" name="Рисунок 2" descr="vvedenie_vo_hram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484784"/>
            <a:ext cx="3024336" cy="4080048"/>
          </a:xfrm>
          <a:prstGeom prst="rect">
            <a:avLst/>
          </a:prstGeom>
        </p:spPr>
      </p:pic>
      <p:pic>
        <p:nvPicPr>
          <p:cNvPr id="4" name="Рисунок 3" descr="304793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764704"/>
            <a:ext cx="988994" cy="1368152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857620" y="785794"/>
            <a:ext cx="417646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Иоаким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ahoma" pitchFamily="34" charset="0"/>
              </a:rPr>
              <a:t> и Анна, исполнив свой обет, возвратились домой, а Мария осталась жить при храме. Там она вместе с другими девочками обучалась Закону Божию и рукоделию; много молилась, читала Священное Писание и строго соблюдала пост.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3" name="Рисунок 2" descr="07-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2362429" cy="3312368"/>
          </a:xfrm>
          <a:prstGeom prst="roundRect">
            <a:avLst/>
          </a:prstGeom>
          <a:ln w="38100">
            <a:solidFill>
              <a:srgbClr val="996633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3851920" y="5589240"/>
            <a:ext cx="1834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Франсиско Сурбаран </a:t>
            </a:r>
          </a:p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Детство Марии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4077072"/>
            <a:ext cx="2324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Франсиско Сурбаран Отрочество Мадонны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8675" name="Picture 3" descr="http://img1.liveinternet.ru/images/foto/c/0/apps/3/859/3859769_dt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212976"/>
            <a:ext cx="2304256" cy="2871103"/>
          </a:xfrm>
          <a:prstGeom prst="roundRect">
            <a:avLst/>
          </a:prstGeom>
          <a:noFill/>
          <a:ln w="38100">
            <a:solidFill>
              <a:srgbClr val="996633"/>
            </a:solidFill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214422"/>
            <a:ext cx="359983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При храме Божием Пресвятая Мария жила около одиннадцати лет и выросла глубоко благочестивой, во всем покорной Богу, необычайно скромной и трудолюбивой. Пресвятая Мария решила посвятить всю свою жизнь только одному Богу. Для этого Она дала обет никогда не выходить замуж, т.е. навсегда остаться Девой. Дух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Божий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 Святые Ангелы охраняли Божественную Деву.</a:t>
            </a:r>
          </a:p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 </a:t>
            </a:r>
          </a:p>
          <a:p>
            <a:endParaRPr lang="ru-RU" sz="2400" dirty="0">
              <a:solidFill>
                <a:schemeClr val="accent6">
                  <a:lumMod val="50000"/>
                </a:schemeClr>
              </a:solidFill>
              <a:latin typeface="Calligraph" pitchFamily="82" charset="0"/>
            </a:endParaRPr>
          </a:p>
        </p:txBody>
      </p:sp>
      <p:pic>
        <p:nvPicPr>
          <p:cNvPr id="4" name="Рисунок 3" descr="umile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124744"/>
            <a:ext cx="3110805" cy="4248472"/>
          </a:xfrm>
          <a:prstGeom prst="rect">
            <a:avLst/>
          </a:prstGeom>
          <a:ln w="57150">
            <a:solidFill>
              <a:srgbClr val="996633"/>
            </a:solidFill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7984" y="620688"/>
            <a:ext cx="381642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Тропарь Глас 4</a:t>
            </a:r>
          </a:p>
          <a:p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Днесь благоволения Божия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предображение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/ и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человеков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спасения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проповедание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/ в храме Божии ясно Дева является, / и Христа всем предвозвещает. / Той и мы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велегласно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возопиим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: / радуйся смотрения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Зиждителева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исполнение.</a:t>
            </a:r>
            <a:b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endParaRPr lang="ru-RU" sz="20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3501008"/>
            <a:ext cx="410445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Кондак глас 4</a:t>
            </a:r>
          </a:p>
          <a:p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Пречистый Храм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Спасов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,/ многоценный Чертог и Дева,/ священное Сокровище славы Божия,/ днесь вводится в дом Господень, благодать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совводящи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,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яже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в Дусе Божественном,/ Юже воспевают </a:t>
            </a:r>
            <a:r>
              <a:rPr lang="ru-RU" sz="2000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Ангели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Божии: / Сия есть селение небесное.</a:t>
            </a:r>
            <a:endParaRPr lang="ru-RU" sz="20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artlib_gallery-312316-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052736"/>
            <a:ext cx="3416039" cy="4536503"/>
          </a:xfrm>
          <a:prstGeom prst="rect">
            <a:avLst/>
          </a:prstGeom>
          <a:ln w="57150">
            <a:solidFill>
              <a:srgbClr val="996633"/>
            </a:solidFill>
          </a:ln>
        </p:spPr>
      </p:pic>
      <p:pic>
        <p:nvPicPr>
          <p:cNvPr id="6" name="Bas._Vvedenie_vo_hram_Presvyatoy_Bogoroditsi_-_Tropar_(get-tune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172400" y="548680"/>
            <a:ext cx="304800" cy="304800"/>
          </a:xfrm>
          <a:prstGeom prst="rect">
            <a:avLst/>
          </a:prstGeom>
        </p:spPr>
      </p:pic>
      <p:pic>
        <p:nvPicPr>
          <p:cNvPr id="7" name="Bas._Vvedenie_vo_hram_Presvyatoy_Bogoroditsi_-_Kondak_(get-tune.net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8172400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91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86314" y="2571744"/>
            <a:ext cx="2928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Пресвятая Богородице,</a:t>
            </a:r>
          </a:p>
          <a:p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спаси нас!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645b7721ce98.jpg"/>
          <p:cNvPicPr>
            <a:picLocks noChangeAspect="1"/>
          </p:cNvPicPr>
          <p:nvPr/>
        </p:nvPicPr>
        <p:blipFill>
          <a:blip r:embed="rId2" cstate="print"/>
          <a:srcRect l="2488" t="2039" r="2972" b="2128"/>
          <a:stretch>
            <a:fillRect/>
          </a:stretch>
        </p:blipFill>
        <p:spPr>
          <a:xfrm>
            <a:off x="1142976" y="1500174"/>
            <a:ext cx="3061194" cy="3786214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В презентации использованы  интернет ресурсы.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0100" y="2928934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Презентацию оформила  преподаватель воскресной  школы прихода во имя святителя 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Николая  Чудотворца  Сорокина Е.Н.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203</Words>
  <Application>Microsoft Office PowerPoint</Application>
  <PresentationFormat>Экран (4:3)</PresentationFormat>
  <Paragraphs>28</Paragraphs>
  <Slides>14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во храм Пресвятой Богородицы</dc:title>
  <dc:creator>Денис</dc:creator>
  <cp:lastModifiedBy>Библиотека</cp:lastModifiedBy>
  <cp:revision>45</cp:revision>
  <dcterms:created xsi:type="dcterms:W3CDTF">2012-11-30T18:18:03Z</dcterms:created>
  <dcterms:modified xsi:type="dcterms:W3CDTF">2010-12-24T08:13:19Z</dcterms:modified>
</cp:coreProperties>
</file>