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8" r:id="rId1"/>
  </p:sldMasterIdLst>
  <p:notesMasterIdLst>
    <p:notesMasterId r:id="rId24"/>
  </p:notesMasterIdLst>
  <p:sldIdLst>
    <p:sldId id="300" r:id="rId2"/>
    <p:sldId id="301" r:id="rId3"/>
    <p:sldId id="302" r:id="rId4"/>
    <p:sldId id="303" r:id="rId5"/>
    <p:sldId id="304" r:id="rId6"/>
    <p:sldId id="305" r:id="rId7"/>
    <p:sldId id="306" r:id="rId8"/>
    <p:sldId id="307" r:id="rId9"/>
    <p:sldId id="275" r:id="rId10"/>
    <p:sldId id="308" r:id="rId11"/>
    <p:sldId id="309" r:id="rId12"/>
    <p:sldId id="310" r:id="rId13"/>
    <p:sldId id="311" r:id="rId14"/>
    <p:sldId id="312" r:id="rId15"/>
    <p:sldId id="282" r:id="rId16"/>
    <p:sldId id="313" r:id="rId17"/>
    <p:sldId id="314" r:id="rId18"/>
    <p:sldId id="315" r:id="rId19"/>
    <p:sldId id="316" r:id="rId20"/>
    <p:sldId id="317" r:id="rId21"/>
    <p:sldId id="280" r:id="rId22"/>
    <p:sldId id="28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9975" autoAdjust="0"/>
  </p:normalViewPr>
  <p:slideViewPr>
    <p:cSldViewPr>
      <p:cViewPr>
        <p:scale>
          <a:sx n="60" d="100"/>
          <a:sy n="60" d="100"/>
        </p:scale>
        <p:origin x="-1638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903F7A-52D5-4846-8166-D41D05D31B77}" type="datetimeFigureOut">
              <a:rPr lang="ru-RU" smtClean="0"/>
              <a:pPr/>
              <a:t>22.03.2010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BE925B-4339-4A2E-85FD-F5C09C1594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925B-4339-4A2E-85FD-F5C09C159422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925B-4339-4A2E-85FD-F5C09C159422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925B-4339-4A2E-85FD-F5C09C159422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925B-4339-4A2E-85FD-F5C09C159422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940F4-1F04-4CE7-AA89-EFE80F294D20}" type="datetimeFigureOut">
              <a:rPr lang="ru-RU" smtClean="0"/>
              <a:pPr/>
              <a:t>22.03.2010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AC5AD-7395-499D-866F-A523D8D3B2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940F4-1F04-4CE7-AA89-EFE80F294D20}" type="datetimeFigureOut">
              <a:rPr lang="ru-RU" smtClean="0"/>
              <a:pPr/>
              <a:t>22.03.2010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AC5AD-7395-499D-866F-A523D8D3B2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940F4-1F04-4CE7-AA89-EFE80F294D20}" type="datetimeFigureOut">
              <a:rPr lang="ru-RU" smtClean="0"/>
              <a:pPr/>
              <a:t>22.03.2010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AC5AD-7395-499D-866F-A523D8D3B2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940F4-1F04-4CE7-AA89-EFE80F294D20}" type="datetimeFigureOut">
              <a:rPr lang="ru-RU" smtClean="0"/>
              <a:pPr/>
              <a:t>22.03.2010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AC5AD-7395-499D-866F-A523D8D3B2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940F4-1F04-4CE7-AA89-EFE80F294D20}" type="datetimeFigureOut">
              <a:rPr lang="ru-RU" smtClean="0"/>
              <a:pPr/>
              <a:t>22.03.2010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AC5AD-7395-499D-866F-A523D8D3B2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940F4-1F04-4CE7-AA89-EFE80F294D20}" type="datetimeFigureOut">
              <a:rPr lang="ru-RU" smtClean="0"/>
              <a:pPr/>
              <a:t>22.03.2010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AC5AD-7395-499D-866F-A523D8D3B2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940F4-1F04-4CE7-AA89-EFE80F294D20}" type="datetimeFigureOut">
              <a:rPr lang="ru-RU" smtClean="0"/>
              <a:pPr/>
              <a:t>22.03.2010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AC5AD-7395-499D-866F-A523D8D3B2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940F4-1F04-4CE7-AA89-EFE80F294D20}" type="datetimeFigureOut">
              <a:rPr lang="ru-RU" smtClean="0"/>
              <a:pPr/>
              <a:t>22.03.2010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AC5AD-7395-499D-866F-A523D8D3B2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940F4-1F04-4CE7-AA89-EFE80F294D20}" type="datetimeFigureOut">
              <a:rPr lang="ru-RU" smtClean="0"/>
              <a:pPr/>
              <a:t>22.03.2010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AC5AD-7395-499D-866F-A523D8D3B2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940F4-1F04-4CE7-AA89-EFE80F294D20}" type="datetimeFigureOut">
              <a:rPr lang="ru-RU" smtClean="0"/>
              <a:pPr/>
              <a:t>22.03.2010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AC5AD-7395-499D-866F-A523D8D3B2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940F4-1F04-4CE7-AA89-EFE80F294D20}" type="datetimeFigureOut">
              <a:rPr lang="ru-RU" smtClean="0"/>
              <a:pPr/>
              <a:t>22.03.2010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9DAC5AD-7395-499D-866F-A523D8D3B27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C7940F4-1F04-4CE7-AA89-EFE80F294D20}" type="datetimeFigureOut">
              <a:rPr lang="ru-RU" smtClean="0"/>
              <a:pPr/>
              <a:t>22.03.2010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9DAC5AD-7395-499D-866F-A523D8D3B27A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ransition>
    <p:circl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42;&#1077;&#1083;&#1080;&#1082;&#1072;&#1103;%20&#1082;&#1085;&#1103;&#1075;&#1080;&#1085;&#1103;%20&#1045;&#1083;&#1080;&#1079;&#1072;&#1074;&#1077;&#1090;&#1072;\Albinoni_Adagio_Karajan.mp3" TargetMode="Externa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45.jpeg"/><Relationship Id="rId18" Type="http://schemas.openxmlformats.org/officeDocument/2006/relationships/image" Target="../media/image50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9.jpeg"/><Relationship Id="rId12" Type="http://schemas.openxmlformats.org/officeDocument/2006/relationships/image" Target="../media/image44.jpeg"/><Relationship Id="rId17" Type="http://schemas.openxmlformats.org/officeDocument/2006/relationships/image" Target="../media/image49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8.jpeg"/><Relationship Id="rId20" Type="http://schemas.openxmlformats.org/officeDocument/2006/relationships/image" Target="../media/image52.png"/><Relationship Id="rId1" Type="http://schemas.openxmlformats.org/officeDocument/2006/relationships/audio" Target="file:///F:\&#1042;&#1077;&#1083;&#1080;&#1082;&#1072;&#1103;%20&#1082;&#1085;&#1103;&#1075;&#1080;&#1085;&#1103;%20&#1045;&#1083;&#1080;&#1079;&#1072;&#1074;&#1077;&#1090;&#1072;\2780174_VillaLobos__ariya_iz_Brazil_skoy_Bahianuy_5.mp3" TargetMode="External"/><Relationship Id="rId6" Type="http://schemas.openxmlformats.org/officeDocument/2006/relationships/image" Target="../media/image38.jpeg"/><Relationship Id="rId11" Type="http://schemas.openxmlformats.org/officeDocument/2006/relationships/image" Target="../media/image43.jpeg"/><Relationship Id="rId5" Type="http://schemas.openxmlformats.org/officeDocument/2006/relationships/image" Target="../media/image9.jpeg"/><Relationship Id="rId15" Type="http://schemas.openxmlformats.org/officeDocument/2006/relationships/image" Target="../media/image47.gif"/><Relationship Id="rId10" Type="http://schemas.openxmlformats.org/officeDocument/2006/relationships/image" Target="../media/image42.jpeg"/><Relationship Id="rId19" Type="http://schemas.openxmlformats.org/officeDocument/2006/relationships/image" Target="../media/image51.jpeg"/><Relationship Id="rId4" Type="http://schemas.openxmlformats.org/officeDocument/2006/relationships/image" Target="../media/image37.jpeg"/><Relationship Id="rId9" Type="http://schemas.openxmlformats.org/officeDocument/2006/relationships/image" Target="../media/image41.jpeg"/><Relationship Id="rId1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42;&#1077;&#1083;&#1080;&#1082;&#1072;&#1103;%20&#1082;&#1085;&#1103;&#1075;&#1080;&#1085;&#1103;%20&#1045;&#1083;&#1080;&#1079;&#1072;&#1074;&#1077;&#1090;&#1072;\bethoven_-_sonata_&#8470;2_lunnaya.mp3" TargetMode="Externa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.jpg"/>
          <p:cNvPicPr>
            <a:picLocks noChangeAspect="1"/>
          </p:cNvPicPr>
          <p:nvPr/>
        </p:nvPicPr>
        <p:blipFill>
          <a:blip r:embed="rId2" cstate="print"/>
          <a:srcRect r="2564" b="3846"/>
          <a:stretch>
            <a:fillRect/>
          </a:stretch>
        </p:blipFill>
        <p:spPr>
          <a:xfrm>
            <a:off x="500034" y="2500306"/>
            <a:ext cx="2714644" cy="35718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571868" y="1428736"/>
            <a:ext cx="51793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>
                <a:solidFill>
                  <a:schemeClr val="tx2">
                    <a:lumMod val="90000"/>
                  </a:schemeClr>
                </a:solidFill>
                <a:latin typeface="Esenin script Two" pitchFamily="66" charset="0"/>
              </a:rPr>
              <a:t>Великая княгиня </a:t>
            </a:r>
          </a:p>
          <a:p>
            <a:r>
              <a:rPr lang="ru-RU" sz="7200" dirty="0" smtClean="0">
                <a:solidFill>
                  <a:schemeClr val="tx2">
                    <a:lumMod val="90000"/>
                  </a:schemeClr>
                </a:solidFill>
                <a:latin typeface="Esenin script Two" pitchFamily="66" charset="0"/>
              </a:rPr>
              <a:t>Елизавета</a:t>
            </a:r>
            <a:endParaRPr lang="ru-RU" sz="7200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12" descr="nowospasskij-krest-pamjatnik_welikomu_knjazju_sergeju_aleksandrowich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928670"/>
            <a:ext cx="3214710" cy="42914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tx2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28596" y="2828836"/>
            <a:ext cx="41434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Крест –памятник, воздвигнутый Великой Княгиней Елизаветой</a:t>
            </a:r>
          </a:p>
          <a:p>
            <a:r>
              <a:rPr lang="ru-RU" sz="2400" dirty="0" err="1" smtClean="0">
                <a:solidFill>
                  <a:schemeClr val="tx2"/>
                </a:solidFill>
                <a:latin typeface="Monotype Corsiva" pitchFamily="66" charset="0"/>
              </a:rPr>
              <a:t>Феодоровной</a:t>
            </a:r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 на месте убийства 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Великого Князя  Сергея Александровича</a:t>
            </a:r>
            <a:endParaRPr lang="ru-RU" sz="2400" dirty="0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IMG_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1285860"/>
            <a:ext cx="2786082" cy="41381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57150" cap="sq">
            <a:solidFill>
              <a:schemeClr val="tx2">
                <a:lumMod val="9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785786" y="2786058"/>
            <a:ext cx="38576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Великая </a:t>
            </a:r>
            <a:r>
              <a:rPr lang="ru-RU" sz="2400" dirty="0" err="1" smtClean="0">
                <a:solidFill>
                  <a:schemeClr val="tx2"/>
                </a:solidFill>
                <a:latin typeface="Monotype Corsiva" pitchFamily="66" charset="0"/>
              </a:rPr>
              <a:t>кягиня</a:t>
            </a:r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 Елизавета Фёдоровна перед принятием ею сана   настоятельницы </a:t>
            </a:r>
            <a:r>
              <a:rPr lang="ru-RU" sz="2400" dirty="0" err="1" smtClean="0">
                <a:solidFill>
                  <a:schemeClr val="tx2"/>
                </a:solidFill>
                <a:latin typeface="Monotype Corsiva" pitchFamily="66" charset="0"/>
              </a:rPr>
              <a:t>Марфо-Мариинской</a:t>
            </a:r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 обители</a:t>
            </a:r>
            <a:endParaRPr lang="ru-RU" sz="2400" dirty="0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6286185_0_f3e6_c127913f_XL.jpg"/>
          <p:cNvPicPr>
            <a:picLocks noChangeAspect="1"/>
          </p:cNvPicPr>
          <p:nvPr/>
        </p:nvPicPr>
        <p:blipFill>
          <a:blip r:embed="rId2" cstate="print"/>
          <a:srcRect l="5942" r="5942"/>
          <a:stretch>
            <a:fillRect/>
          </a:stretch>
        </p:blipFill>
        <p:spPr>
          <a:xfrm>
            <a:off x="3786182" y="1428736"/>
            <a:ext cx="4643470" cy="36428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tx2">
                <a:lumMod val="9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57158" y="3857628"/>
            <a:ext cx="2857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chemeClr val="tx2"/>
                </a:solidFill>
                <a:latin typeface="Monotype Corsiva" pitchFamily="66" charset="0"/>
              </a:rPr>
              <a:t>Марфо</a:t>
            </a:r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 – Мариинская  обитель милосердия. Покровский собор.</a:t>
            </a:r>
            <a:endParaRPr lang="ru-RU" sz="2400" dirty="0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001.jpg"/>
          <p:cNvPicPr>
            <a:picLocks noChangeAspect="1"/>
          </p:cNvPicPr>
          <p:nvPr/>
        </p:nvPicPr>
        <p:blipFill>
          <a:blip r:embed="rId2" cstate="print"/>
          <a:srcRect l="4670" t="4306" b="4306"/>
          <a:stretch>
            <a:fillRect/>
          </a:stretch>
        </p:blipFill>
        <p:spPr>
          <a:xfrm>
            <a:off x="5286380" y="500042"/>
            <a:ext cx="3359180" cy="3000396"/>
          </a:xfrm>
          <a:prstGeom prst="roundRect">
            <a:avLst/>
          </a:prstGeom>
          <a:ln w="38100" cap="sq">
            <a:solidFill>
              <a:schemeClr val="tx2">
                <a:lumMod val="9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  <a:reflection blurRad="6350" stA="50000" endA="300" endPos="38500" dist="508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85720" y="1997839"/>
            <a:ext cx="485778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Протоиерей  </a:t>
            </a:r>
            <a:r>
              <a:rPr lang="ru-RU" sz="2400" dirty="0" err="1" smtClean="0">
                <a:solidFill>
                  <a:schemeClr val="tx2"/>
                </a:solidFill>
                <a:latin typeface="Monotype Corsiva" pitchFamily="66" charset="0"/>
              </a:rPr>
              <a:t>Митрофан</a:t>
            </a:r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  <a:latin typeface="Monotype Corsiva" pitchFamily="66" charset="0"/>
              </a:rPr>
              <a:t>Сребрянский</a:t>
            </a:r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 (1870-1948), духовник </a:t>
            </a:r>
            <a:r>
              <a:rPr lang="ru-RU" sz="2400" dirty="0" err="1" smtClean="0">
                <a:solidFill>
                  <a:schemeClr val="tx2"/>
                </a:solidFill>
                <a:latin typeface="Monotype Corsiva" pitchFamily="66" charset="0"/>
              </a:rPr>
              <a:t>Марфо-Мариинской</a:t>
            </a:r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  обители милосердия, настоятель храма  во имя  Покрова Пресвятой Богородицы.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В советское  время был репрессирован; скончался  в ссылке  в селе </a:t>
            </a:r>
            <a:r>
              <a:rPr lang="ru-RU" sz="2400" dirty="0" err="1" smtClean="0">
                <a:solidFill>
                  <a:schemeClr val="tx2"/>
                </a:solidFill>
                <a:latin typeface="Monotype Corsiva" pitchFamily="66" charset="0"/>
              </a:rPr>
              <a:t>Владычнем</a:t>
            </a:r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  5 апреля 1948 года. В  августе  2000 года  был причислен к   лику  святых</a:t>
            </a:r>
          </a:p>
          <a:p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6" descr="olg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1000108"/>
            <a:ext cx="3143272" cy="3795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tx2">
                <a:lumMod val="9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857224" y="2828836"/>
            <a:ext cx="31432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10 Февраля 1909  года  Великая Княгиня  сняла  траурное  платье и облачилась в одеяние  крестовой сестры  любви  и милосердия. </a:t>
            </a:r>
            <a:endParaRPr lang="ru-RU" sz="2400" dirty="0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2-0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428868"/>
            <a:ext cx="1785950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tx2">
                <a:lumMod val="9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Ioanromanov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57422" y="357166"/>
            <a:ext cx="1743073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tx2">
                <a:lumMod val="9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Konstromanov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58082" y="2786058"/>
            <a:ext cx="1357322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tx2">
                <a:lumMod val="9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paley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4942" y="357166"/>
            <a:ext cx="1833562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tx2">
                <a:lumMod val="9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 flipH="1">
            <a:off x="357158" y="5000636"/>
            <a:ext cx="1643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tx2"/>
                </a:solidFill>
                <a:latin typeface="Monotype Corsiva" pitchFamily="66" charset="0"/>
              </a:rPr>
              <a:t>Великий  Князь Сергей Михайлович</a:t>
            </a:r>
            <a:endParaRPr lang="ru-RU" sz="1600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3174" y="2786058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tx2"/>
                </a:solidFill>
                <a:latin typeface="Monotype Corsiva" pitchFamily="66" charset="0"/>
              </a:rPr>
              <a:t>Великий князь Иоанн  Константинович</a:t>
            </a:r>
            <a:endParaRPr lang="ru-RU" sz="1600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57818" y="2643182"/>
            <a:ext cx="1714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tx2"/>
                </a:solidFill>
                <a:latin typeface="Monotype Corsiva" pitchFamily="66" charset="0"/>
              </a:rPr>
              <a:t>Великий Князь Игорь Константинович</a:t>
            </a:r>
            <a:endParaRPr lang="ru-RU" sz="1600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86644" y="5786454"/>
            <a:ext cx="1643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tx2"/>
                </a:solidFill>
                <a:latin typeface="Monotype Corsiva" pitchFamily="66" charset="0"/>
              </a:rPr>
              <a:t>Великий Князь Константин Константинович</a:t>
            </a:r>
            <a:endParaRPr lang="ru-RU" sz="1600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pic>
        <p:nvPicPr>
          <p:cNvPr id="11" name="Рисунок 10" descr="Палей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28860" y="3643314"/>
            <a:ext cx="1857388" cy="2071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tx2">
                <a:lumMod val="9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Varvara_Yakovleva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929190" y="3643314"/>
            <a:ext cx="1852602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tx2">
                <a:lumMod val="9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TextBox 12"/>
          <p:cNvSpPr txBox="1"/>
          <p:nvPr/>
        </p:nvSpPr>
        <p:spPr>
          <a:xfrm>
            <a:off x="2500298" y="5857892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tx2"/>
                </a:solidFill>
                <a:latin typeface="Monotype Corsiva" pitchFamily="66" charset="0"/>
              </a:rPr>
              <a:t>Князь Владимир Палей</a:t>
            </a:r>
            <a:endParaRPr lang="ru-RU" sz="1600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0628" y="6072206"/>
            <a:ext cx="17859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tx2"/>
                </a:solidFill>
                <a:latin typeface="Monotype Corsiva" pitchFamily="66" charset="0"/>
              </a:rPr>
              <a:t>Инокиня Варвара</a:t>
            </a:r>
            <a:endParaRPr lang="ru-RU" sz="1600" dirty="0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3286124"/>
            <a:ext cx="39290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Палей Владимир  Павлович, князь, сын великого  князя  Павла  Александровича. Поэт.  Убит под  Алапаевском  вместе с Великой княгиней Елизаветой Федоровной. </a:t>
            </a:r>
            <a:endParaRPr lang="ru-RU" sz="2400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pic>
        <p:nvPicPr>
          <p:cNvPr id="3" name="Содержимое 4" descr="IM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857232"/>
            <a:ext cx="2690475" cy="39290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tx2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Albinoni_Adagio_Karaj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76456" y="188640"/>
            <a:ext cx="311402" cy="311402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4874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5" descr="perkaz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285728"/>
            <a:ext cx="2367308" cy="29848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tx2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Содержимое 4" descr="1258647601_425_FT5252_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9322" y="2786058"/>
            <a:ext cx="2571768" cy="3269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tx2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28596" y="3714752"/>
            <a:ext cx="521497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828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Глубокой ночью 5(18)  июля, в день обретения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мощей преподобного Серги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я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Радонежского, Великую Княгиню Елизавету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Феодоровну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вместе  с другими членами   Императорского   Дома  бросили   в   шахту старого рудника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IMG_0001.jpg"/>
          <p:cNvPicPr>
            <a:picLocks noChangeAspect="1"/>
          </p:cNvPicPr>
          <p:nvPr/>
        </p:nvPicPr>
        <p:blipFill>
          <a:blip r:embed="rId2" cstate="print"/>
          <a:srcRect l="14983" t="10938" r="5818" b="4686"/>
          <a:stretch>
            <a:fillRect/>
          </a:stretch>
        </p:blipFill>
        <p:spPr>
          <a:xfrm>
            <a:off x="5143504" y="1285860"/>
            <a:ext cx="2643206" cy="3857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tx2">
                <a:lumMod val="9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857224" y="3090446"/>
            <a:ext cx="34290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Monotype Corsiva" pitchFamily="66" charset="0"/>
              </a:rPr>
              <a:t>Крест  над могилой-шахтой, куда были сброшены  </a:t>
            </a:r>
            <a:r>
              <a:rPr lang="ru-RU" sz="2800" dirty="0" err="1" smtClean="0">
                <a:solidFill>
                  <a:schemeClr val="tx2"/>
                </a:solidFill>
                <a:latin typeface="Monotype Corsiva" pitchFamily="66" charset="0"/>
              </a:rPr>
              <a:t>алапаевские</a:t>
            </a:r>
            <a:r>
              <a:rPr lang="ru-RU" sz="2800" dirty="0" smtClean="0">
                <a:solidFill>
                  <a:schemeClr val="tx2"/>
                </a:solidFill>
                <a:latin typeface="Monotype Corsiva" pitchFamily="66" charset="0"/>
              </a:rPr>
              <a:t>  мученики.</a:t>
            </a:r>
            <a:endParaRPr lang="ru-RU" sz="2800" dirty="0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IMG.jpg"/>
          <p:cNvPicPr>
            <a:picLocks noChangeAspect="1"/>
          </p:cNvPicPr>
          <p:nvPr/>
        </p:nvPicPr>
        <p:blipFill>
          <a:blip r:embed="rId2" cstate="print"/>
          <a:srcRect l="4899" t="1695" b="5085"/>
          <a:stretch>
            <a:fillRect/>
          </a:stretch>
        </p:blipFill>
        <p:spPr>
          <a:xfrm>
            <a:off x="5214942" y="1214422"/>
            <a:ext cx="2773627" cy="392909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chemeClr val="tx2">
                <a:lumMod val="9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928662" y="3571875"/>
            <a:ext cx="36433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Monotype Corsiva" pitchFamily="66" charset="0"/>
              </a:rPr>
              <a:t>Часовня, построенная напротив шахты, где погибла  Великая Княгиня  Елизавета</a:t>
            </a:r>
            <a:endParaRPr lang="ru-RU" sz="2800" dirty="0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6" descr="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5" y="1071546"/>
            <a:ext cx="3997671" cy="30285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tx2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85720" y="2690336"/>
            <a:ext cx="38576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Великая княгиня Елизавета  была вторым  ребенком  в семье  Великого герцога  Гессен- Дармштадского Людвига   и принцессы Алисы , дочери английской королевы </a:t>
            </a:r>
            <a:endParaRPr lang="ru-RU" sz="2400" dirty="0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6" descr="elizaf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1071546"/>
            <a:ext cx="3000396" cy="4000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28596" y="3357562"/>
            <a:ext cx="45005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Monotype Corsiva" pitchFamily="66" charset="0"/>
              </a:rPr>
              <a:t>Рака  </a:t>
            </a:r>
            <a:r>
              <a:rPr lang="ru-RU" sz="2800" dirty="0" err="1" smtClean="0">
                <a:solidFill>
                  <a:schemeClr val="tx2"/>
                </a:solidFill>
                <a:latin typeface="Monotype Corsiva" pitchFamily="66" charset="0"/>
              </a:rPr>
              <a:t>преподобномученицы</a:t>
            </a:r>
            <a:r>
              <a:rPr lang="ru-RU" sz="2800" dirty="0" smtClean="0">
                <a:solidFill>
                  <a:schemeClr val="tx2"/>
                </a:solidFill>
                <a:latin typeface="Monotype Corsiva" pitchFamily="66" charset="0"/>
              </a:rPr>
              <a:t> Великой Княгини  Елизаветы в  храме Святой Марии Магдалины  в  Иерусалиме</a:t>
            </a:r>
            <a:endParaRPr lang="ru-RU" sz="2800" dirty="0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.jpg"/>
          <p:cNvPicPr>
            <a:picLocks noChangeAspect="1"/>
          </p:cNvPicPr>
          <p:nvPr/>
        </p:nvPicPr>
        <p:blipFill>
          <a:blip r:embed="rId3" cstate="print"/>
          <a:srcRect l="3846" t="2817" r="3846" b="1408"/>
          <a:stretch>
            <a:fillRect/>
          </a:stretch>
        </p:blipFill>
        <p:spPr>
          <a:xfrm>
            <a:off x="714348" y="785794"/>
            <a:ext cx="2286016" cy="30003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chemeClr val="tx2">
                <a:lumMod val="9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" name="Рисунок 2" descr="IMG_0003.jpg"/>
          <p:cNvPicPr>
            <a:picLocks noChangeAspect="1"/>
          </p:cNvPicPr>
          <p:nvPr/>
        </p:nvPicPr>
        <p:blipFill>
          <a:blip r:embed="rId4" cstate="print"/>
          <a:srcRect l="14286" t="3226" r="25397" b="3226"/>
          <a:stretch>
            <a:fillRect/>
          </a:stretch>
        </p:blipFill>
        <p:spPr>
          <a:xfrm>
            <a:off x="6643702" y="3071810"/>
            <a:ext cx="2143140" cy="28575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chemeClr val="tx2">
                <a:lumMod val="9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71472" y="5143513"/>
            <a:ext cx="55007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Monotype Corsiva" pitchFamily="66" charset="0"/>
              </a:rPr>
              <a:t>Иконы Святой  </a:t>
            </a:r>
            <a:r>
              <a:rPr lang="ru-RU" sz="2800" dirty="0" err="1" smtClean="0">
                <a:solidFill>
                  <a:schemeClr val="tx2"/>
                </a:solidFill>
                <a:latin typeface="Monotype Corsiva" pitchFamily="66" charset="0"/>
              </a:rPr>
              <a:t>Преподобномученицы</a:t>
            </a:r>
            <a:r>
              <a:rPr lang="ru-RU" sz="2800" dirty="0" smtClean="0">
                <a:solidFill>
                  <a:schemeClr val="tx2"/>
                </a:solidFill>
                <a:latin typeface="Monotype Corsiva" pitchFamily="66" charset="0"/>
              </a:rPr>
              <a:t> Княгини Елизаветы и инокини Варвары</a:t>
            </a:r>
            <a:endParaRPr lang="ru-RU" sz="2800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6A5AC804D87C6633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43306" y="1214422"/>
            <a:ext cx="2428892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2">
                <a:lumMod val="9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0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1800" y="692696"/>
            <a:ext cx="3855231" cy="5184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sila_sla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31840" y="1124744"/>
            <a:ext cx="3286125" cy="4476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779e7ee8961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99792" y="692696"/>
            <a:ext cx="3929090" cy="5572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1189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131840" y="1556792"/>
            <a:ext cx="3500462" cy="43577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08a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31840" y="1052736"/>
            <a:ext cx="3357586" cy="5286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9efvk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987824" y="1196752"/>
            <a:ext cx="3643338" cy="49292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26697-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915816" y="1556792"/>
            <a:ext cx="3357586" cy="44291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46025165_4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627784" y="1214398"/>
            <a:ext cx="3987370" cy="56436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IMG.jpg"/>
          <p:cNvPicPr>
            <a:picLocks noChangeAspect="1"/>
          </p:cNvPicPr>
          <p:nvPr/>
        </p:nvPicPr>
        <p:blipFill>
          <a:blip r:embed="rId12" cstate="print"/>
          <a:srcRect t="1316"/>
          <a:stretch>
            <a:fillRect/>
          </a:stretch>
        </p:blipFill>
        <p:spPr>
          <a:xfrm>
            <a:off x="2339752" y="1268760"/>
            <a:ext cx="4000528" cy="5357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090.jpg"/>
          <p:cNvPicPr>
            <a:picLocks noChangeAspect="1"/>
          </p:cNvPicPr>
          <p:nvPr/>
        </p:nvPicPr>
        <p:blipFill>
          <a:blip r:embed="rId13" cstate="print"/>
          <a:srcRect r="3571"/>
          <a:stretch>
            <a:fillRect/>
          </a:stretch>
        </p:blipFill>
        <p:spPr>
          <a:xfrm>
            <a:off x="2483768" y="1268760"/>
            <a:ext cx="3714776" cy="5143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67695_or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2771800" y="1196752"/>
            <a:ext cx="3357586" cy="5286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0_13b2b_50bdacb6_XL.gif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339752" y="1268760"/>
            <a:ext cx="3786214" cy="47149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 descr="IMG.jpg"/>
          <p:cNvPicPr>
            <a:picLocks noChangeAspect="1"/>
          </p:cNvPicPr>
          <p:nvPr/>
        </p:nvPicPr>
        <p:blipFill>
          <a:blip r:embed="rId16" cstate="print"/>
          <a:srcRect l="16204" t="5208" r="16205" b="29166"/>
          <a:stretch>
            <a:fillRect/>
          </a:stretch>
        </p:blipFill>
        <p:spPr>
          <a:xfrm>
            <a:off x="2915816" y="1340768"/>
            <a:ext cx="3500462" cy="4786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 descr="IMG_0003.jpg"/>
          <p:cNvPicPr>
            <a:picLocks noChangeAspect="1"/>
          </p:cNvPicPr>
          <p:nvPr/>
        </p:nvPicPr>
        <p:blipFill>
          <a:blip r:embed="rId17" cstate="print"/>
          <a:srcRect l="19435" t="4166" r="31661" b="30208"/>
          <a:stretch>
            <a:fillRect/>
          </a:stretch>
        </p:blipFill>
        <p:spPr>
          <a:xfrm>
            <a:off x="2627784" y="1196752"/>
            <a:ext cx="3843905" cy="50206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16" descr="statue_s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2483768" y="1700808"/>
            <a:ext cx="4714908" cy="40719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Рисунок 17" descr="IMG.jpg"/>
          <p:cNvPicPr>
            <a:picLocks noChangeAspect="1"/>
          </p:cNvPicPr>
          <p:nvPr/>
        </p:nvPicPr>
        <p:blipFill>
          <a:blip r:embed="rId19" cstate="print"/>
          <a:srcRect r="3597" b="5747"/>
          <a:stretch>
            <a:fillRect/>
          </a:stretch>
        </p:blipFill>
        <p:spPr>
          <a:xfrm>
            <a:off x="2627784" y="1124744"/>
            <a:ext cx="4214842" cy="5286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2780174_VillaLobos__ariya_iz_Brazil_skoy_Bahianuy_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0" cstate="print"/>
          <a:stretch>
            <a:fillRect/>
          </a:stretch>
        </p:blipFill>
        <p:spPr>
          <a:xfrm>
            <a:off x="8604448" y="260648"/>
            <a:ext cx="216024" cy="216024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2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2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2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000"/>
                            </p:stCondLst>
                            <p:childTnLst>
                              <p:par>
                                <p:cTn id="97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4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7000"/>
                            </p:stCondLst>
                            <p:childTnLst>
                              <p:par>
                                <p:cTn id="105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4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7000"/>
                            </p:stCondLst>
                            <p:childTnLst>
                              <p:par>
                                <p:cTn id="113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4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7000"/>
                            </p:stCondLst>
                            <p:childTnLst>
                              <p:par>
                                <p:cTn id="121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4000"/>
                            </p:stCondLst>
                            <p:childTnLst>
                              <p:par>
                                <p:cTn id="12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7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9000"/>
                            </p:stCondLst>
                            <p:childTnLst>
                              <p:par>
                                <p:cTn id="129" presetID="10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5" dur="42752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IMG_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1214422"/>
            <a:ext cx="3079204" cy="4433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tx2">
                <a:lumMod val="9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286248" y="3105835"/>
            <a:ext cx="45005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dirty="0" smtClean="0">
                <a:solidFill>
                  <a:schemeClr val="tx2"/>
                </a:solidFill>
              </a:rPr>
              <a:t>   </a:t>
            </a:r>
            <a:r>
              <a:rPr lang="ru-RU" sz="3200" dirty="0" smtClean="0">
                <a:solidFill>
                  <a:schemeClr val="tx2"/>
                </a:solidFill>
                <a:latin typeface="Monotype Corsiva" pitchFamily="66" charset="0"/>
              </a:rPr>
              <a:t>Гессенская  принцесса </a:t>
            </a:r>
          </a:p>
          <a:p>
            <a:pPr>
              <a:buNone/>
            </a:pPr>
            <a:r>
              <a:rPr lang="ru-RU" sz="3200" dirty="0" smtClean="0">
                <a:solidFill>
                  <a:schemeClr val="tx2"/>
                </a:solidFill>
                <a:latin typeface="Monotype Corsiva" pitchFamily="66" charset="0"/>
              </a:rPr>
              <a:t>                    Элла</a:t>
            </a:r>
            <a:endParaRPr lang="ru-RU" sz="3200" dirty="0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397949"/>
            <a:ext cx="48577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Великий князь Сергей Александрович Романов (1857-1905), четвертый  сын 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Императора  Александра  </a:t>
            </a:r>
            <a:r>
              <a:rPr lang="en-US" sz="2400" dirty="0" smtClean="0">
                <a:solidFill>
                  <a:schemeClr val="tx2"/>
                </a:solidFill>
                <a:latin typeface="Monotype Corsiva" pitchFamily="66" charset="0"/>
              </a:rPr>
              <a:t>II</a:t>
            </a:r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 , генерал-адъютант, генерал-лейтенант.    18 февраля  1905  года убит  бомбой , брошенной террористом  Иваном </a:t>
            </a:r>
            <a:r>
              <a:rPr lang="ru-RU" sz="2400" dirty="0" err="1" smtClean="0">
                <a:solidFill>
                  <a:schemeClr val="tx2"/>
                </a:solidFill>
                <a:latin typeface="Monotype Corsiva" pitchFamily="66" charset="0"/>
              </a:rPr>
              <a:t>Каляевым</a:t>
            </a:r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.</a:t>
            </a:r>
            <a:endParaRPr lang="ru-RU" sz="2400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pic>
        <p:nvPicPr>
          <p:cNvPr id="3" name="Содержимое 4" descr="IMG_0003.jpg"/>
          <p:cNvPicPr>
            <a:picLocks noChangeAspect="1"/>
          </p:cNvPicPr>
          <p:nvPr/>
        </p:nvPicPr>
        <p:blipFill>
          <a:blip r:embed="rId2" cstate="print"/>
          <a:srcRect l="13158" t="6000" b="12000"/>
          <a:stretch>
            <a:fillRect/>
          </a:stretch>
        </p:blipFill>
        <p:spPr>
          <a:xfrm>
            <a:off x="5214941" y="357166"/>
            <a:ext cx="2190085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tx2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Изображен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3636" y="3143248"/>
            <a:ext cx="2643206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tx2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274838"/>
            <a:ext cx="50006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Константин Константинович Романов (1858-1915), великий князь, генерал-адъютант, генерал от инфантерии. В 1900-1910  гг. главный начальник  военно-учебных заведений; с 1910 г. –генерал- инспектор военно-учебных заведений.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Поэт, литературный псевдоним   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К.Р.</a:t>
            </a:r>
            <a:endParaRPr lang="ru-RU" sz="2400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pic>
        <p:nvPicPr>
          <p:cNvPr id="3" name="Содержимое 6" descr="23256_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500042"/>
            <a:ext cx="2310391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tx2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pb1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3636" y="3286124"/>
            <a:ext cx="2304590" cy="29172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tx2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551837"/>
            <a:ext cx="407196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Я на тебя гляжу , любуясь ежечасно: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Ты так невыразимо хороша!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О, верно, под такой наружностью прекрасной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Такая же прекрасная душа!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                                                </a:t>
            </a:r>
            <a:r>
              <a:rPr lang="ru-RU" sz="2400" dirty="0" smtClean="0">
                <a:solidFill>
                  <a:schemeClr val="tx2"/>
                </a:solidFill>
              </a:rPr>
              <a:t> К.Р.</a:t>
            </a:r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3" name="Содержимое 6" descr="sila_sla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1828" y="1069962"/>
            <a:ext cx="2932071" cy="39306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bethoven_-_sonata_№2_lunna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76456" y="260648"/>
            <a:ext cx="232792" cy="232792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109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IMG_0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928670"/>
            <a:ext cx="2539316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tx2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0_2d266_17e06027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357430"/>
            <a:ext cx="3286116" cy="4000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tx2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785786" y="4572008"/>
            <a:ext cx="33575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Monotype Corsiva" pitchFamily="66" charset="0"/>
              </a:rPr>
              <a:t>Великий князь Сергей Александрович и Великая княгиня Елизавета </a:t>
            </a:r>
            <a:r>
              <a:rPr lang="ru-RU" sz="2400" dirty="0" err="1" smtClean="0">
                <a:solidFill>
                  <a:schemeClr val="tx2"/>
                </a:solidFill>
                <a:latin typeface="Monotype Corsiva" pitchFamily="66" charset="0"/>
              </a:rPr>
              <a:t>Феодоровна</a:t>
            </a:r>
            <a:endParaRPr lang="ru-RU" sz="2400" dirty="0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007.jpg"/>
          <p:cNvPicPr>
            <a:picLocks noChangeAspect="1"/>
          </p:cNvPicPr>
          <p:nvPr/>
        </p:nvPicPr>
        <p:blipFill>
          <a:blip r:embed="rId2" cstate="print"/>
          <a:srcRect l="14746" t="14631" r="9558" b="7243"/>
          <a:stretch>
            <a:fillRect/>
          </a:stretch>
        </p:blipFill>
        <p:spPr>
          <a:xfrm>
            <a:off x="3857620" y="857232"/>
            <a:ext cx="4071966" cy="3501890"/>
          </a:xfrm>
          <a:prstGeom prst="roundRect">
            <a:avLst/>
          </a:prstGeom>
          <a:ln w="38100">
            <a:solidFill>
              <a:schemeClr val="tx2"/>
            </a:solidFill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1571604" y="4929198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Monotype Corsiva" pitchFamily="66" charset="0"/>
              </a:rPr>
              <a:t>Великокняжеский дом в имении  </a:t>
            </a:r>
            <a:r>
              <a:rPr lang="ru-RU" sz="2800" dirty="0" err="1" smtClean="0">
                <a:solidFill>
                  <a:schemeClr val="tx2"/>
                </a:solidFill>
                <a:latin typeface="Monotype Corsiva" pitchFamily="66" charset="0"/>
              </a:rPr>
              <a:t>Ильинское</a:t>
            </a:r>
            <a:endParaRPr lang="ru-RU" sz="2800" dirty="0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Храм святой Марии Магдалины в Гефсиманском саду  у подножия Елеонской горы в Иерусалиме </a:t>
            </a:r>
            <a:endParaRPr lang="ru-RU" sz="2800" dirty="0">
              <a:latin typeface="Monotype Corsiva" pitchFamily="66" charset="0"/>
            </a:endParaRPr>
          </a:p>
        </p:txBody>
      </p:sp>
      <p:pic>
        <p:nvPicPr>
          <p:cNvPr id="9" name="Содержимое 8" descr="stland25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6314" y="2214554"/>
            <a:ext cx="3452808" cy="39290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tx2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5" descr="1130124933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571472" y="1918990"/>
            <a:ext cx="3429024" cy="33673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tx2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1756</TotalTime>
  <Words>375</Words>
  <Application>Microsoft Office PowerPoint</Application>
  <PresentationFormat>Экран (4:3)</PresentationFormat>
  <Paragraphs>42</Paragraphs>
  <Slides>22</Slides>
  <Notes>4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Храм святой Марии Магдалины в Гефсиманском саду  у подножия Елеонской горы в Иерусалиме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моу Дальнеконстантиновская СОШ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Великая княгиня Елизавета</dc:title>
  <dc:creator>библиотека</dc:creator>
  <cp:lastModifiedBy>Библиотека</cp:lastModifiedBy>
  <cp:revision>210</cp:revision>
  <dcterms:created xsi:type="dcterms:W3CDTF">2009-10-01T08:58:46Z</dcterms:created>
  <dcterms:modified xsi:type="dcterms:W3CDTF">2010-03-22T08:09:38Z</dcterms:modified>
</cp:coreProperties>
</file>