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59" r:id="rId5"/>
    <p:sldId id="276" r:id="rId6"/>
    <p:sldId id="260" r:id="rId7"/>
    <p:sldId id="262" r:id="rId8"/>
    <p:sldId id="263" r:id="rId9"/>
    <p:sldId id="264" r:id="rId10"/>
    <p:sldId id="265" r:id="rId11"/>
    <p:sldId id="274" r:id="rId12"/>
    <p:sldId id="277" r:id="rId13"/>
    <p:sldId id="278" r:id="rId14"/>
    <p:sldId id="279" r:id="rId15"/>
    <p:sldId id="266" r:id="rId16"/>
    <p:sldId id="267" r:id="rId17"/>
    <p:sldId id="268" r:id="rId18"/>
    <p:sldId id="273" r:id="rId19"/>
    <p:sldId id="269" r:id="rId20"/>
    <p:sldId id="270" r:id="rId21"/>
    <p:sldId id="280" r:id="rId22"/>
    <p:sldId id="275" r:id="rId23"/>
    <p:sldId id="281" r:id="rId24"/>
    <p:sldId id="283" r:id="rId25"/>
    <p:sldId id="282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5040"/>
    <a:srgbClr val="3951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62BD-66A4-4E54-8B41-0F69A556D3E4}" type="datetimeFigureOut">
              <a:rPr lang="ru-RU" smtClean="0"/>
              <a:pPr/>
              <a:t>23.12.2012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C9051-A51B-4939-8DFD-7765C7105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62BD-66A4-4E54-8B41-0F69A556D3E4}" type="datetimeFigureOut">
              <a:rPr lang="ru-RU" smtClean="0"/>
              <a:pPr/>
              <a:t>23.12.2012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C9051-A51B-4939-8DFD-7765C7105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62BD-66A4-4E54-8B41-0F69A556D3E4}" type="datetimeFigureOut">
              <a:rPr lang="ru-RU" smtClean="0"/>
              <a:pPr/>
              <a:t>23.12.2012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C9051-A51B-4939-8DFD-7765C7105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62BD-66A4-4E54-8B41-0F69A556D3E4}" type="datetimeFigureOut">
              <a:rPr lang="ru-RU" smtClean="0"/>
              <a:pPr/>
              <a:t>23.12.2012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C9051-A51B-4939-8DFD-7765C7105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62BD-66A4-4E54-8B41-0F69A556D3E4}" type="datetimeFigureOut">
              <a:rPr lang="ru-RU" smtClean="0"/>
              <a:pPr/>
              <a:t>23.12.2012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C9051-A51B-4939-8DFD-7765C7105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62BD-66A4-4E54-8B41-0F69A556D3E4}" type="datetimeFigureOut">
              <a:rPr lang="ru-RU" smtClean="0"/>
              <a:pPr/>
              <a:t>23.12.2012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C9051-A51B-4939-8DFD-7765C7105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62BD-66A4-4E54-8B41-0F69A556D3E4}" type="datetimeFigureOut">
              <a:rPr lang="ru-RU" smtClean="0"/>
              <a:pPr/>
              <a:t>23.12.2012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C9051-A51B-4939-8DFD-7765C7105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62BD-66A4-4E54-8B41-0F69A556D3E4}" type="datetimeFigureOut">
              <a:rPr lang="ru-RU" smtClean="0"/>
              <a:pPr/>
              <a:t>23.12.2012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C9051-A51B-4939-8DFD-7765C7105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62BD-66A4-4E54-8B41-0F69A556D3E4}" type="datetimeFigureOut">
              <a:rPr lang="ru-RU" smtClean="0"/>
              <a:pPr/>
              <a:t>23.12.2012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C9051-A51B-4939-8DFD-7765C7105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62BD-66A4-4E54-8B41-0F69A556D3E4}" type="datetimeFigureOut">
              <a:rPr lang="ru-RU" smtClean="0"/>
              <a:pPr/>
              <a:t>23.12.2012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C9051-A51B-4939-8DFD-7765C7105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062BD-66A4-4E54-8B41-0F69A556D3E4}" type="datetimeFigureOut">
              <a:rPr lang="ru-RU" smtClean="0"/>
              <a:pPr/>
              <a:t>23.12.2012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C9051-A51B-4939-8DFD-7765C7105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062BD-66A4-4E54-8B41-0F69A556D3E4}" type="datetimeFigureOut">
              <a:rPr lang="ru-RU" smtClean="0"/>
              <a:pPr/>
              <a:t>23.12.2012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C9051-A51B-4939-8DFD-7765C7105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932040" y="2204864"/>
            <a:ext cx="33575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Святитель</a:t>
            </a:r>
          </a:p>
          <a:p>
            <a:pPr algn="ctr"/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Николай </a:t>
            </a:r>
          </a:p>
          <a:p>
            <a:pPr algn="ctr"/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Чудотворец</a:t>
            </a:r>
            <a:endParaRPr lang="ru-RU" sz="48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r="-2381"/>
          <a:stretch>
            <a:fillRect/>
          </a:stretch>
        </p:blipFill>
        <p:spPr bwMode="auto">
          <a:xfrm>
            <a:off x="857224" y="1000108"/>
            <a:ext cx="3071834" cy="4390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1" y="857232"/>
            <a:ext cx="2643206" cy="4925691"/>
          </a:xfrm>
          <a:prstGeom prst="ellipse">
            <a:avLst/>
          </a:prstGeom>
          <a:ln w="57150">
            <a:solidFill>
              <a:srgbClr val="39513C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5143504" y="1714488"/>
            <a:ext cx="321471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Святитель Николай, архиепископ Мир </a:t>
            </a:r>
            <a:r>
              <a:rPr lang="ru-RU" sz="20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Ликийских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, великий угодник  Божий и Чудотворец, глубоко чтим всем христианским миром и особенно у нас в России: почти в каждом русском городе есть Никольский  храм и в каждом селе - благодатные иконы святителя Николая.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72066" y="2000240"/>
            <a:ext cx="335758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Он родился в городе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Патаре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,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Ликийской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области (на южном побережье Малоазийского полуострова), был единственным сыном благочестивых родителей Феофана и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Нонны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, давших обет посвятить его Богу. 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Вид руин древнего г.  Патары (Анталия, Турция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3571876"/>
            <a:ext cx="2643206" cy="1982047"/>
          </a:xfrm>
          <a:prstGeom prst="roundRect">
            <a:avLst/>
          </a:prstGeom>
          <a:ln w="38100">
            <a:solidFill>
              <a:srgbClr val="39513C"/>
            </a:solidFill>
          </a:ln>
        </p:spPr>
      </p:pic>
      <p:pic>
        <p:nvPicPr>
          <p:cNvPr id="5" name="Рисунок 4" descr="Окрестности города Патары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714356"/>
            <a:ext cx="2667587" cy="2000264"/>
          </a:xfrm>
          <a:prstGeom prst="roundRect">
            <a:avLst/>
          </a:prstGeom>
          <a:ln w="38100">
            <a:solidFill>
              <a:srgbClr val="39513C"/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1000100" y="2928934"/>
            <a:ext cx="29385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Окрестности города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Патары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14414" y="5786454"/>
            <a:ext cx="3000396" cy="642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Вид руин древнего г.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Патары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</a:t>
            </a:r>
          </a:p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(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Анталия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, Турция)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8429989_img7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1428736"/>
            <a:ext cx="3434816" cy="3177204"/>
          </a:xfrm>
          <a:prstGeom prst="roundRect">
            <a:avLst/>
          </a:prstGeom>
          <a:ln w="38100">
            <a:solidFill>
              <a:srgbClr val="39513C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4929190" y="1428736"/>
            <a:ext cx="321471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Плод долгих молитв к Господу бездетных родителей, младенец Николай, со дня рождения своего явил людям свет будущей своей славы великого чудотворца. Мать его,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Нонна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, после родов сразу исцелилась от болезни. 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1142976" y="4929198"/>
            <a:ext cx="242889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Calibri" pitchFamily="34" charset="0"/>
                <a:cs typeface="Tahoma" pitchFamily="34" charset="0"/>
              </a:rPr>
              <a:t>Рождение </a:t>
            </a: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ahoma" pitchFamily="34" charset="0"/>
              </a:rPr>
              <a:t>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Calibri" pitchFamily="34" charset="0"/>
                <a:cs typeface="Tahoma" pitchFamily="34" charset="0"/>
              </a:rPr>
              <a:t>Николая.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43504" y="1857364"/>
            <a:ext cx="292895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Новорожденный младенец еще в купели крещения простоял на ногах три часа, никем не поддерживаемый, воздавая этим честь Пресвятой Троице.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58430067_img7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1357298"/>
            <a:ext cx="3670624" cy="3214710"/>
          </a:xfrm>
          <a:prstGeom prst="roundRect">
            <a:avLst/>
          </a:prstGeom>
          <a:ln w="38100">
            <a:solidFill>
              <a:srgbClr val="39513C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1500166" y="4857760"/>
            <a:ext cx="20265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ahoma" pitchFamily="34" charset="0"/>
              </a:rPr>
              <a:t>Крещение Николая</a:t>
            </a:r>
            <a:endParaRPr lang="ru-RU" sz="20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86314" y="1785926"/>
            <a:ext cx="364333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Подрастая, он все более устремлялся к Богу, подолгу проводя время в молитве. </a:t>
            </a: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Св. Николай пребывал еще в юношеском возрасте, когда его дядя, епископ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Патарский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, возвел его в сан священника. 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58430557_img7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285860"/>
            <a:ext cx="3435507" cy="3149657"/>
          </a:xfrm>
          <a:prstGeom prst="roundRect">
            <a:avLst/>
          </a:prstGeom>
          <a:ln w="38100">
            <a:solidFill>
              <a:srgbClr val="3A5040"/>
            </a:solidFill>
          </a:ln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142976" y="4643446"/>
            <a:ext cx="307183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ahoma" pitchFamily="34" charset="0"/>
              </a:rPr>
              <a:t>П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Calibri" pitchFamily="34" charset="0"/>
                <a:cs typeface="Tahoma" pitchFamily="34" charset="0"/>
              </a:rPr>
              <a:t>оставление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Calibri" pitchFamily="34" charset="0"/>
                <a:cs typeface="Tahoma" pitchFamily="34" charset="0"/>
              </a:rPr>
              <a:t> Николая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Calibri" pitchFamily="34" charset="0"/>
                <a:cs typeface="Tahoma" pitchFamily="34" charset="0"/>
              </a:rPr>
              <a:t>во пресвитера.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86314" y="857232"/>
            <a:ext cx="378621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По смерти своих родителей он раздал все свое имение бедным. Некто богатый городской житель, имевший трех взрослых дочерей, впал в крайнюю нищету и для своего обеспечения замышлял отдать их в беззаконный брак. Узнав об этом, св. Николай спас его, помог устроить его дочерей, три раза тайно бросая в окно по кошельку золота. 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58430901_img7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928670"/>
            <a:ext cx="2937146" cy="3660942"/>
          </a:xfrm>
          <a:prstGeom prst="roundRect">
            <a:avLst/>
          </a:prstGeom>
          <a:ln w="38100">
            <a:solidFill>
              <a:srgbClr val="3A504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1142976" y="4714884"/>
            <a:ext cx="2786082" cy="928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3A5040"/>
                </a:solidFill>
                <a:latin typeface="Monotype Corsiva" pitchFamily="66" charset="0"/>
              </a:rPr>
              <a:t>Святой Николай спасает от </a:t>
            </a:r>
          </a:p>
          <a:p>
            <a:r>
              <a:rPr lang="ru-RU" b="1" dirty="0" smtClean="0">
                <a:solidFill>
                  <a:srgbClr val="3A5040"/>
                </a:solidFill>
                <a:latin typeface="Monotype Corsiva" pitchFamily="66" charset="0"/>
              </a:rPr>
              <a:t>нищеты и позора трёх </a:t>
            </a:r>
          </a:p>
          <a:p>
            <a:r>
              <a:rPr lang="ru-RU" b="1" dirty="0" smtClean="0">
                <a:solidFill>
                  <a:srgbClr val="3A5040"/>
                </a:solidFill>
                <a:latin typeface="Monotype Corsiva" pitchFamily="66" charset="0"/>
              </a:rPr>
              <a:t>отроковиц и их отца</a:t>
            </a:r>
            <a:endParaRPr lang="ru-RU" dirty="0">
              <a:solidFill>
                <a:srgbClr val="3A504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72066" y="1571612"/>
            <a:ext cx="307183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solidFill>
                  <a:srgbClr val="39513C"/>
                </a:solidFill>
                <a:latin typeface="Monotype Corsiva" pitchFamily="66" charset="0"/>
              </a:rPr>
              <a:t>Однажды, когда будущий святитель совершал паломничество во Иерусалим, разразилась сильная буря. По молитве святого море утихло, а корабельщик, который упал с высокой мачты на палубу, встал невредимым.</a:t>
            </a:r>
            <a:r>
              <a:rPr lang="ru-RU" sz="2200" dirty="0" smtClean="0"/>
              <a:t> </a:t>
            </a:r>
            <a:endParaRPr lang="ru-RU" sz="2200" b="1" dirty="0" smtClean="0">
              <a:solidFill>
                <a:srgbClr val="39513C"/>
              </a:solidFill>
              <a:latin typeface="Monotype Corsiva" pitchFamily="66" charset="0"/>
            </a:endParaRPr>
          </a:p>
          <a:p>
            <a:r>
              <a:rPr lang="ru-RU" sz="2200" b="1" dirty="0" smtClean="0">
                <a:solidFill>
                  <a:srgbClr val="39513C"/>
                </a:solidFill>
                <a:latin typeface="Monotype Corsiva" pitchFamily="66" charset="0"/>
              </a:rPr>
              <a:t> </a:t>
            </a:r>
            <a:endParaRPr lang="ru-RU" sz="2200" b="1" dirty="0">
              <a:solidFill>
                <a:srgbClr val="39513C"/>
              </a:solidFill>
              <a:latin typeface="Monotype Corsiva" pitchFamily="66" charset="0"/>
            </a:endParaRPr>
          </a:p>
        </p:txBody>
      </p:sp>
      <p:pic>
        <p:nvPicPr>
          <p:cNvPr id="6" name="Рисунок 5" descr="58430953_img7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071546"/>
            <a:ext cx="3208569" cy="4071966"/>
          </a:xfrm>
          <a:prstGeom prst="roundRect">
            <a:avLst/>
          </a:prstGeom>
          <a:ln w="38100">
            <a:solidFill>
              <a:srgbClr val="3A5040"/>
            </a:solidFill>
          </a:ln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071538" y="5357826"/>
            <a:ext cx="307968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ahoma" pitchFamily="34" charset="0"/>
              </a:rPr>
              <a:t>С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Calibri" pitchFamily="34" charset="0"/>
                <a:cs typeface="Tahoma" pitchFamily="34" charset="0"/>
              </a:rPr>
              <a:t>вятой Николай изгоняет бесов,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Calibri" pitchFamily="34" charset="0"/>
                <a:cs typeface="Tahoma" pitchFamily="34" charset="0"/>
              </a:rPr>
              <a:t>потопляющих корабль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628" y="1214422"/>
            <a:ext cx="35719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39513C"/>
                </a:solidFill>
                <a:latin typeface="Monotype Corsiva" pitchFamily="66" charset="0"/>
              </a:rPr>
              <a:t>В Ликии угодник Божий, желая окончить свою жизнь в безвестности, вступил в братство обители, именуемой Святым Сионом. Но Господь вновь возвестил ему в видении, что ожидает от него не подвигов безмолвия, а пастырского служения людям в миру. Святой Николай, избегая человеческой славы, отправился не в </a:t>
            </a:r>
            <a:r>
              <a:rPr lang="ru-RU" sz="2000" b="1" dirty="0" err="1" smtClean="0">
                <a:solidFill>
                  <a:srgbClr val="39513C"/>
                </a:solidFill>
                <a:latin typeface="Monotype Corsiva" pitchFamily="66" charset="0"/>
              </a:rPr>
              <a:t>Патары</a:t>
            </a:r>
            <a:r>
              <a:rPr lang="ru-RU" sz="2000" b="1" dirty="0" smtClean="0">
                <a:solidFill>
                  <a:srgbClr val="39513C"/>
                </a:solidFill>
                <a:latin typeface="Monotype Corsiva" pitchFamily="66" charset="0"/>
              </a:rPr>
              <a:t>, где все его знали, а в Миры, главный город </a:t>
            </a:r>
            <a:r>
              <a:rPr lang="ru-RU" sz="2000" b="1" dirty="0" err="1" smtClean="0">
                <a:solidFill>
                  <a:srgbClr val="39513C"/>
                </a:solidFill>
                <a:latin typeface="Monotype Corsiva" pitchFamily="66" charset="0"/>
              </a:rPr>
              <a:t>Ликийской</a:t>
            </a:r>
            <a:r>
              <a:rPr lang="ru-RU" sz="2000" b="1" dirty="0" smtClean="0">
                <a:solidFill>
                  <a:srgbClr val="39513C"/>
                </a:solidFill>
                <a:latin typeface="Monotype Corsiva" pitchFamily="66" charset="0"/>
              </a:rPr>
              <a:t> области (ныне небольшое селение в Турции).</a:t>
            </a:r>
            <a:endParaRPr lang="ru-RU" sz="2000" b="1" dirty="0">
              <a:solidFill>
                <a:srgbClr val="39513C"/>
              </a:solidFill>
              <a:latin typeface="Monotype Corsiva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4286256"/>
            <a:ext cx="3105335" cy="2071703"/>
          </a:xfrm>
          <a:prstGeom prst="round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857224" y="2786058"/>
            <a:ext cx="321471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Миры - центр провинции Ликия в Малой Азии (ныне - </a:t>
            </a:r>
            <a:r>
              <a:rPr lang="ru-RU" sz="16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Демре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, Турция). Здесь святитель и чудотворец Никола, архиепископ Мир </a:t>
            </a:r>
            <a:r>
              <a:rPr lang="ru-RU" sz="16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Ликийских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, совершал свое земное служение</a:t>
            </a:r>
            <a:endParaRPr lang="ru-RU" sz="16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500042"/>
            <a:ext cx="3256112" cy="2071702"/>
          </a:xfrm>
          <a:prstGeom prst="round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628" y="1214422"/>
            <a:ext cx="342902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solidFill>
                  <a:srgbClr val="39513C"/>
                </a:solidFill>
                <a:latin typeface="Monotype Corsiva" pitchFamily="66" charset="0"/>
              </a:rPr>
              <a:t>В то время в Мирах скончался архиепископ Иоанн, и епископы Ликии собрались для избрания нового архипастыря. Их мнения по этому вопросу разделились, и потому решено было совершить совместную молитву, чтобы Господь Сам указал Своего избранника. </a:t>
            </a:r>
            <a:endParaRPr lang="ru-RU" sz="2200" b="1" dirty="0">
              <a:solidFill>
                <a:srgbClr val="39513C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58431035_img7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1000108"/>
            <a:ext cx="3000396" cy="3799415"/>
          </a:xfrm>
          <a:prstGeom prst="roundRect">
            <a:avLst/>
          </a:prstGeom>
          <a:ln w="38100">
            <a:solidFill>
              <a:srgbClr val="39513C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285852" y="5072074"/>
            <a:ext cx="28575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3A5040"/>
                </a:solidFill>
                <a:latin typeface="Monotype Corsiva" pitchFamily="66" charset="0"/>
              </a:rPr>
              <a:t>Епископы </a:t>
            </a:r>
            <a:r>
              <a:rPr lang="ru-RU" b="1" dirty="0" err="1" smtClean="0">
                <a:solidFill>
                  <a:srgbClr val="3A5040"/>
                </a:solidFill>
                <a:latin typeface="Monotype Corsiva" pitchFamily="66" charset="0"/>
              </a:rPr>
              <a:t>Ликийские</a:t>
            </a:r>
            <a:r>
              <a:rPr lang="ru-RU" b="1" dirty="0" smtClean="0">
                <a:solidFill>
                  <a:srgbClr val="3A5040"/>
                </a:solidFill>
                <a:latin typeface="Monotype Corsiva" pitchFamily="66" charset="0"/>
              </a:rPr>
              <a:t> </a:t>
            </a:r>
          </a:p>
          <a:p>
            <a:r>
              <a:rPr lang="ru-RU" b="1" dirty="0" smtClean="0">
                <a:solidFill>
                  <a:srgbClr val="3A5040"/>
                </a:solidFill>
                <a:latin typeface="Monotype Corsiva" pitchFamily="66" charset="0"/>
              </a:rPr>
              <a:t>избирают Николая архиепископом</a:t>
            </a:r>
            <a:endParaRPr lang="ru-RU" dirty="0">
              <a:solidFill>
                <a:srgbClr val="3A504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8431099_img7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857232"/>
            <a:ext cx="3015952" cy="3786214"/>
          </a:xfrm>
          <a:prstGeom prst="roundRect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1500166" y="4929198"/>
            <a:ext cx="2000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ahoma" pitchFamily="34" charset="0"/>
              </a:rPr>
              <a:t>Рукоположение во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ahoma" pitchFamily="34" charset="0"/>
              </a:rPr>
              <a:t>архиепископа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ahoma" pitchFamily="34" charset="0"/>
              </a:rPr>
              <a:t>Мирликийског</a:t>
            </a:r>
            <a:r>
              <a:rPr lang="ru-RU" b="1" dirty="0" err="1" smtClean="0">
                <a:solidFill>
                  <a:srgbClr val="39513C"/>
                </a:solidFill>
                <a:latin typeface="Monotype Corsiva" pitchFamily="66" charset="0"/>
                <a:ea typeface="Calibri" pitchFamily="34" charset="0"/>
                <a:cs typeface="Tahoma" pitchFamily="34" charset="0"/>
              </a:rPr>
              <a:t>о</a:t>
            </a:r>
            <a:r>
              <a:rPr lang="ru-RU" b="1" dirty="0" smtClean="0">
                <a:solidFill>
                  <a:srgbClr val="39513C"/>
                </a:solidFill>
                <a:latin typeface="Monotype Corsiva" pitchFamily="66" charset="0"/>
                <a:ea typeface="Calibri" pitchFamily="34" charset="0"/>
                <a:cs typeface="Tahoma" pitchFamily="34" charset="0"/>
              </a:rPr>
              <a:t>.</a:t>
            </a:r>
            <a:endParaRPr lang="ru-RU" dirty="0" smtClean="0">
              <a:solidFill>
                <a:srgbClr val="39513C"/>
              </a:solidFill>
              <a:latin typeface="Monotype Corsiva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29190" y="1214422"/>
            <a:ext cx="34290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Молитва была услышана: старшему из них Господь открыл, что надо посвятить во епископа человека по имени Николай, который первым придет утром в храм. Так святой Николай, по воле Божией, стал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первосвятителем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Ликийской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Церкви.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57752" y="714356"/>
            <a:ext cx="350043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В 325 году святитель Николай был участником </a:t>
            </a:r>
          </a:p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I-ого Вселенского Собора, принявшего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Никейский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Символ веры, и ополчался со святыми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Сильвестром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, папой Римским, Александром Александрийским,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Спиридоном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Тримифунтским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и другими от 318 святых отцов Собора на еретика Ария.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14356"/>
            <a:ext cx="3071834" cy="4070180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1214414" y="5000636"/>
            <a:ext cx="238238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Первый Вселенский собор</a:t>
            </a:r>
          </a:p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Икона письма Михаила </a:t>
            </a:r>
          </a:p>
          <a:p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Дамаскина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72066" y="1720840"/>
            <a:ext cx="32861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В пылу обличения святитель Николай, пламенеющий ревностью ко Господу, даже ударил по щеке лжеучителя, за это он был лишен святительского омофора и посажен под стражу. 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3335391" cy="3571900"/>
          </a:xfrm>
          <a:prstGeom prst="roundRect">
            <a:avLst/>
          </a:prstGeom>
          <a:noFill/>
          <a:ln w="38100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0628" y="1071546"/>
            <a:ext cx="3214678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Однако нескольким святым отцам было открыто в видении, что Сам Господь и Богоматерь посвятили святого во епископа, подав ему Евангелие и омофор. Отцы Собора, уразумев, что дерзновение святителя угодно Богу, прославили Господа, а Его святого угодника восстановили в святительском сане. </a:t>
            </a:r>
            <a:endParaRPr lang="ru-RU" sz="23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24744"/>
            <a:ext cx="3214710" cy="4564476"/>
          </a:xfrm>
          <a:prstGeom prst="rect">
            <a:avLst/>
          </a:prstGeom>
          <a:noFill/>
          <a:ln w="38100">
            <a:solidFill>
              <a:srgbClr val="3A504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29190" y="928670"/>
            <a:ext cx="328614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solidFill>
                  <a:srgbClr val="3A5040"/>
                </a:solidFill>
                <a:latin typeface="Monotype Corsiva" pitchFamily="66" charset="0"/>
              </a:rPr>
              <a:t>Святитель Христов прославился как избавитель от бед и заступник несправедливо обиженных.  Некий корыстолюбивый градоначальник приговорил к смерти трех неповинных мужей. Но когда меч был занесен над головами осужденных, на месте казни вдруг появился святитель Николай. Отстранив стражу, он остановил руку палача.</a:t>
            </a:r>
            <a:endParaRPr lang="ru-RU" sz="2200" b="1" dirty="0">
              <a:solidFill>
                <a:srgbClr val="3A5040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58431366_img7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5" y="928670"/>
            <a:ext cx="3268467" cy="4343457"/>
          </a:xfrm>
          <a:prstGeom prst="roundRect">
            <a:avLst/>
          </a:prstGeom>
          <a:ln w="38100">
            <a:solidFill>
              <a:srgbClr val="39513C"/>
            </a:solidFill>
          </a:ln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857224" y="5500702"/>
            <a:ext cx="307183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Calibri" pitchFamily="34" charset="0"/>
                <a:cs typeface="Tahoma" pitchFamily="34" charset="0"/>
              </a:rPr>
              <a:t>С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Calibri" pitchFamily="34" charset="0"/>
                <a:cs typeface="Tahoma" pitchFamily="34" charset="0"/>
              </a:rPr>
              <a:t>вятой Николай спасает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Calibri" pitchFamily="34" charset="0"/>
                <a:cs typeface="Tahoma" pitchFamily="34" charset="0"/>
              </a:rPr>
              <a:t>троих невинно осужденных.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628" y="1214422"/>
            <a:ext cx="3071834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solidFill>
                  <a:srgbClr val="3A5040"/>
                </a:solidFill>
                <a:latin typeface="Monotype Corsiva" pitchFamily="66" charset="0"/>
              </a:rPr>
              <a:t>При этом присутствовали императорские военачальники: </a:t>
            </a:r>
            <a:r>
              <a:rPr lang="ru-RU" sz="2200" b="1" dirty="0" err="1" smtClean="0">
                <a:solidFill>
                  <a:srgbClr val="3A5040"/>
                </a:solidFill>
                <a:latin typeface="Monotype Corsiva" pitchFamily="66" charset="0"/>
              </a:rPr>
              <a:t>Непотиан</a:t>
            </a:r>
            <a:r>
              <a:rPr lang="ru-RU" sz="2200" b="1" dirty="0" smtClean="0">
                <a:solidFill>
                  <a:srgbClr val="3A5040"/>
                </a:solidFill>
                <a:latin typeface="Monotype Corsiva" pitchFamily="66" charset="0"/>
              </a:rPr>
              <a:t>, </a:t>
            </a:r>
            <a:r>
              <a:rPr lang="ru-RU" sz="2200" b="1" dirty="0" err="1" smtClean="0">
                <a:solidFill>
                  <a:srgbClr val="3A5040"/>
                </a:solidFill>
                <a:latin typeface="Monotype Corsiva" pitchFamily="66" charset="0"/>
              </a:rPr>
              <a:t>Урс</a:t>
            </a:r>
            <a:r>
              <a:rPr lang="ru-RU" sz="2200" b="1" dirty="0" smtClean="0">
                <a:solidFill>
                  <a:srgbClr val="3A5040"/>
                </a:solidFill>
                <a:latin typeface="Monotype Corsiva" pitchFamily="66" charset="0"/>
              </a:rPr>
              <a:t> и </a:t>
            </a:r>
            <a:r>
              <a:rPr lang="ru-RU" sz="2200" b="1" dirty="0" err="1" smtClean="0">
                <a:solidFill>
                  <a:srgbClr val="3A5040"/>
                </a:solidFill>
                <a:latin typeface="Monotype Corsiva" pitchFamily="66" charset="0"/>
              </a:rPr>
              <a:t>Ерпилион</a:t>
            </a:r>
            <a:r>
              <a:rPr lang="ru-RU" sz="2200" b="1" dirty="0" smtClean="0">
                <a:solidFill>
                  <a:srgbClr val="3A5040"/>
                </a:solidFill>
                <a:latin typeface="Monotype Corsiva" pitchFamily="66" charset="0"/>
              </a:rPr>
              <a:t>. Их вскоре постигла подобная же участь: они были оклеветаны перед императором в измене и осуждены на казнь. </a:t>
            </a:r>
          </a:p>
          <a:p>
            <a:r>
              <a:rPr lang="ru-RU" sz="2200" b="1" dirty="0" smtClean="0">
                <a:solidFill>
                  <a:srgbClr val="3A5040"/>
                </a:solidFill>
                <a:latin typeface="Monotype Corsiva" pitchFamily="66" charset="0"/>
              </a:rPr>
              <a:t>В темнице они вспомнили о святителе Николае и со слезами молили его о помощи. </a:t>
            </a:r>
            <a:endParaRPr lang="ru-RU" sz="2200" b="1" dirty="0">
              <a:solidFill>
                <a:srgbClr val="3A5040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58431519_img7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1071546"/>
            <a:ext cx="3336093" cy="4143404"/>
          </a:xfrm>
          <a:prstGeom prst="roundRect">
            <a:avLst/>
          </a:prstGeom>
          <a:ln w="38100">
            <a:solidFill>
              <a:srgbClr val="3A504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714348" y="5429264"/>
            <a:ext cx="33575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3A5040"/>
                </a:solidFill>
                <a:latin typeface="Monotype Corsiva" pitchFamily="66" charset="0"/>
              </a:rPr>
              <a:t>Военачальники царские, также невинно осужденные, творят молитву в темнице</a:t>
            </a:r>
            <a:endParaRPr lang="ru-RU" sz="2000" dirty="0">
              <a:solidFill>
                <a:srgbClr val="3A504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64088" y="1340768"/>
            <a:ext cx="28575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3A5040"/>
                </a:solidFill>
                <a:latin typeface="Monotype Corsiva" pitchFamily="66" charset="0"/>
              </a:rPr>
              <a:t>Скорый заступник в бедах, великий Чудотворец в ту же ночь во сне явился императору Константину и повелел отпустить невинно осужденных, что и было исполнено.</a:t>
            </a:r>
            <a:endParaRPr lang="ru-RU" sz="2400" b="1" dirty="0">
              <a:solidFill>
                <a:srgbClr val="3A5040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58431550_img7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857232"/>
            <a:ext cx="3021859" cy="4000528"/>
          </a:xfrm>
          <a:prstGeom prst="round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1214414" y="5000636"/>
            <a:ext cx="2571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3A5040"/>
                </a:solidFill>
                <a:latin typeface="Monotype Corsiva" pitchFamily="66" charset="0"/>
              </a:rPr>
              <a:t>Святой  Николай является во сне царю и требует </a:t>
            </a:r>
            <a:r>
              <a:rPr lang="ru-RU" b="1" dirty="0" smtClean="0">
                <a:solidFill>
                  <a:srgbClr val="39513C"/>
                </a:solidFill>
                <a:latin typeface="Monotype Corsiva" pitchFamily="66" charset="0"/>
              </a:rPr>
              <a:t>освобождения  воевод</a:t>
            </a:r>
            <a:endParaRPr lang="ru-RU" dirty="0" smtClean="0">
              <a:solidFill>
                <a:srgbClr val="39513C"/>
              </a:solidFill>
              <a:latin typeface="Monotype Corsiva" pitchFamily="66" charset="0"/>
            </a:endParaRPr>
          </a:p>
          <a:p>
            <a:r>
              <a:rPr lang="ru-RU" b="1" dirty="0" smtClean="0">
                <a:solidFill>
                  <a:srgbClr val="3A5040"/>
                </a:solidFill>
                <a:latin typeface="Monotype Corsiva" pitchFamily="66" charset="0"/>
              </a:rPr>
              <a:t> </a:t>
            </a:r>
            <a:endParaRPr lang="ru-RU" dirty="0">
              <a:solidFill>
                <a:srgbClr val="3A504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628" y="1571612"/>
            <a:ext cx="31432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Преблаженный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Николай имел дар являться людям, «яко по воздуху», для избавления их от смертельной опасности. Так он помог терпящим бедствие на водах путникам, плывущим из Египта в Ликию. </a:t>
            </a:r>
            <a:endParaRPr lang="ru-RU" sz="2400" dirty="0"/>
          </a:p>
        </p:txBody>
      </p:sp>
      <p:pic>
        <p:nvPicPr>
          <p:cNvPr id="4" name="Рисунок 3" descr="image_4dfd1486a08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1214422"/>
            <a:ext cx="3033036" cy="4000528"/>
          </a:xfrm>
          <a:prstGeom prst="round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899592" y="5445224"/>
            <a:ext cx="32239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Сергей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Ефошкин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 </a:t>
            </a:r>
          </a:p>
          <a:p>
            <a:pPr algn="ctr"/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Св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. Николай Чудотворец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. На 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водах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опия ib1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1214422"/>
            <a:ext cx="3473315" cy="3643338"/>
          </a:xfrm>
          <a:prstGeom prst="roundRect">
            <a:avLst/>
          </a:prstGeom>
          <a:ln w="38100">
            <a:solidFill>
              <a:srgbClr val="3A504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5143504" y="1285860"/>
            <a:ext cx="3286148" cy="3959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Зная, что в Мирах живет угодник Божий, они стали от всего сердца призывать его. Вдруг они увидели старца в архиерейском облачении, который сказал им: «Вы призывали меня на помощь, и я пришел к вам, не бойтесь». Взяв руль, добрый кормчий стал управлять кораблем.</a:t>
            </a:r>
            <a:endParaRPr lang="ru-RU" sz="22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5085184"/>
            <a:ext cx="3429024" cy="7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Святой Николай является на помощь тонущим морякам</a:t>
            </a:r>
            <a:endParaRPr lang="ru-RU" sz="2000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20072" y="1700808"/>
            <a:ext cx="295232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Святитель Николай окончил свой земной путь в Мирах и был погребен там в кафедральном соборе. В течение веков слава о его чудесах широко распространилась, и место, где покоились его святые останки, стало центром паломничества для христиан. 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58431841_img7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404664"/>
            <a:ext cx="2664296" cy="2344581"/>
          </a:xfrm>
          <a:prstGeom prst="round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pic>
        <p:nvPicPr>
          <p:cNvPr id="4" name="Рисунок 3" descr="Расколотая мраморная гробница Святителя Николая в Мирах Ликийски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3429000"/>
            <a:ext cx="2880320" cy="2106199"/>
          </a:xfrm>
          <a:prstGeom prst="round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2924944"/>
            <a:ext cx="28552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Кончина  святителя  Николая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5661248"/>
            <a:ext cx="33123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Расколотая мраморная гробница </a:t>
            </a:r>
          </a:p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Святителя Николая </a:t>
            </a:r>
          </a:p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в Мирах  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Ликийских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4048" y="260648"/>
            <a:ext cx="3419872" cy="2749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Но в одиннадцатом веке Мирами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Ликийскими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овладели сарацины, и мощи святого Николая были спешно и секретно перенесены в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Бари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в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Италии. 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58431877_img7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60648"/>
            <a:ext cx="2592288" cy="2377615"/>
          </a:xfrm>
          <a:prstGeom prst="round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pic>
        <p:nvPicPr>
          <p:cNvPr id="4" name="Рисунок 3" descr="Базилика Сан Никола, в которой покоятся мощи св. Николая (г.Бари, Италия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3789040"/>
            <a:ext cx="2843808" cy="1893825"/>
          </a:xfrm>
          <a:prstGeom prst="round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467544" y="2780928"/>
            <a:ext cx="40324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Перенесение мощей  </a:t>
            </a:r>
          </a:p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святителя Николая  из </a:t>
            </a:r>
          </a:p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                 Мир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Ликийских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в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Бари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.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5733256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Базилика Сан Никола, в </a:t>
            </a:r>
          </a:p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которой покоятся мощи св. Николая </a:t>
            </a:r>
          </a:p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(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г.Бари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, Италия)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7" name="Рисунок 6" descr="Рака с мощами св. Николая (Базилика Сан Никола, г.Бари, Италия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2996952"/>
            <a:ext cx="2016224" cy="2688298"/>
          </a:xfrm>
          <a:prstGeom prst="round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4788024" y="5805264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              Рака с мощами св. Николая </a:t>
            </a:r>
          </a:p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(Базилика Сан Никола,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г.Бари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, Италия)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857752" y="928670"/>
            <a:ext cx="35719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Около шестнадцати веков прошло с тех пор, как жил  и подвизался на земле святитель и Угодник  Божий  Николай, великий Чудотворец, архиепископ </a:t>
            </a:r>
            <a:r>
              <a:rPr lang="ru-RU" sz="22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Мирликийский</a:t>
            </a:r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, которого теперь чтит и прославляет весь христианский мир за его ревность по вере, добродетельную жизнь и бесчисленные чудеса, совершаемые им и до сих пор всем, прибегающим к нему с верой в его помощь и милосердие Божие.</a:t>
            </a:r>
            <a:endParaRPr lang="ru-RU" sz="22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500174"/>
            <a:ext cx="3500462" cy="350046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643438" y="1214422"/>
            <a:ext cx="4143404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Вся Русь любила этого святого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И любит ныне в веке скоростей,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Спасает он людей со дна морского,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Со дна мирского и со дна страстей.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Старушка молит - будет в утешенье,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Ребенок  просит - и ему дает,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И узнику пошлет освобожденье,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И путника в дороге поведет.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Не все еще погибло в мире этом,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Не все еще терпенье через край –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Спешит в беде на помощь тихим светом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Святой Угодник Божий - Николай.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                    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Нина  </a:t>
            </a:r>
            <a:r>
              <a:rPr lang="ru-RU" sz="2000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К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арташева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Monotype Corsiva" pitchFamily="66" charset="0"/>
            </a:endParaRPr>
          </a:p>
        </p:txBody>
      </p:sp>
      <p:pic>
        <p:nvPicPr>
          <p:cNvPr id="3" name="Рисунок 2" descr="131Niko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1000108"/>
            <a:ext cx="3533240" cy="4310873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57818" y="2357430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pic>
        <p:nvPicPr>
          <p:cNvPr id="3" name="Рисунок 2" descr="IM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1285860"/>
            <a:ext cx="2984017" cy="4226525"/>
          </a:xfrm>
          <a:prstGeom prst="round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5143504" y="2071678"/>
            <a:ext cx="300039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Святителю</a:t>
            </a:r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отче Николае, моли Бога о нас!</a:t>
            </a:r>
            <a:endParaRPr lang="ru-RU" sz="40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4008" y="260648"/>
            <a:ext cx="4285124" cy="11018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Список использованных   интернет ресурсов: </a:t>
            </a:r>
          </a:p>
          <a:p>
            <a:pPr>
              <a:lnSpc>
                <a:spcPct val="150000"/>
              </a:lnSpc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http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://www.nikola-ygodnik.narod.ru/</a:t>
            </a:r>
          </a:p>
          <a:p>
            <a:pPr lvl="0">
              <a:lnSpc>
                <a:spcPct val="150000"/>
              </a:lnSpc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http://www.</a:t>
            </a:r>
            <a:r>
              <a:rPr lang="en-US" b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akafist.ru›saints</a:t>
            </a: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/67-svyatitel-nikolay/137-zhitie</a:t>
            </a:r>
            <a:endParaRPr lang="ru-RU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  <a:ea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http://www.uer.varvar.ru/damaskin7.htm</a:t>
            </a:r>
          </a:p>
          <a:p>
            <a:pPr lvl="0">
              <a:lnSpc>
                <a:spcPct val="150000"/>
              </a:lnSpc>
            </a:pP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http://pokrov.gatchina.ru/svyatii/svyati.htm</a:t>
            </a: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http://</a:t>
            </a: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www.liveinternet.ru/users/3145380</a:t>
            </a:r>
            <a:endParaRPr lang="ru-RU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  <a:p>
            <a:pPr lvl="0">
              <a:lnSpc>
                <a:spcPct val="150000"/>
              </a:lnSpc>
            </a:pPr>
            <a:endParaRPr lang="ru-RU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  <a:p>
            <a:pPr lvl="0">
              <a:lnSpc>
                <a:spcPct val="150000"/>
              </a:lnSpc>
            </a:pPr>
            <a:endParaRPr lang="ru-RU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  <a:p>
            <a:pPr lvl="0">
              <a:lnSpc>
                <a:spcPct val="150000"/>
              </a:lnSpc>
            </a:pPr>
            <a:endParaRPr lang="ru-RU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  <a:p>
            <a:pPr lvl="0">
              <a:lnSpc>
                <a:spcPct val="150000"/>
              </a:lnSpc>
            </a:pPr>
            <a:endParaRPr lang="ru-RU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  <a:p>
            <a:pPr lvl="0">
              <a:lnSpc>
                <a:spcPct val="150000"/>
              </a:lnSpc>
            </a:pPr>
            <a:endParaRPr lang="ru-RU" sz="2000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  <a:p>
            <a:pPr lvl="0">
              <a:lnSpc>
                <a:spcPct val="150000"/>
              </a:lnSpc>
            </a:pPr>
            <a:endParaRPr lang="ru-RU" sz="2000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  <a:p>
            <a:pPr lvl="0">
              <a:lnSpc>
                <a:spcPct val="150000"/>
              </a:lnSpc>
            </a:pPr>
            <a:endParaRPr lang="ru-RU" sz="2000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  <a:ea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endParaRPr lang="ru-RU" sz="2000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  <a:ea typeface="Times New Roman" pitchFamily="18" charset="0"/>
              <a:cs typeface="Times New Roman" pitchFamily="18" charset="0"/>
            </a:endParaRPr>
          </a:p>
          <a:p>
            <a:pPr lvl="0"/>
            <a:endParaRPr lang="ru-RU" sz="3200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  <a:cs typeface="Times New Roman" pitchFamily="18" charset="0"/>
            </a:endParaRPr>
          </a:p>
          <a:p>
            <a:pPr lvl="0"/>
            <a:endParaRPr lang="ru-RU" sz="3200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  <a:cs typeface="Times New Roman" pitchFamily="18" charset="0"/>
            </a:endParaRPr>
          </a:p>
          <a:p>
            <a:pPr lvl="0"/>
            <a:endParaRPr lang="ru-RU" sz="3200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  <a:p>
            <a:endParaRPr lang="ru-RU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  <a:ea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  <a:ea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accent3">
                  <a:lumMod val="50000"/>
                </a:schemeClr>
              </a:solidFill>
              <a:latin typeface="Monotype Corsiva" pitchFamily="66" charset="0"/>
              <a:ea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Monotype Corsiva" pitchFamily="66" charset="0"/>
              <a:ea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Monotype Corsiva" pitchFamily="66" charset="0"/>
              <a:ea typeface="Times New Roman" pitchFamily="18" charset="0"/>
              <a:cs typeface="Times New Roman" pitchFamily="18" charset="0"/>
            </a:endParaRPr>
          </a:p>
          <a:p>
            <a:pPr lvl="0"/>
            <a:endParaRPr lang="en-US" sz="3200" dirty="0" smtClean="0">
              <a:latin typeface="Arial" pitchFamily="34" charset="0"/>
            </a:endParaRPr>
          </a:p>
          <a:p>
            <a:endParaRPr lang="ru-RU" dirty="0" smtClean="0">
              <a:solidFill>
                <a:srgbClr val="003300"/>
              </a:solidFill>
              <a:latin typeface="Monotype Corsiva" pitchFamily="66" charset="0"/>
            </a:endParaRPr>
          </a:p>
          <a:p>
            <a:endParaRPr lang="ru-RU" dirty="0" smtClean="0">
              <a:solidFill>
                <a:srgbClr val="003300"/>
              </a:solidFill>
              <a:latin typeface="Monotype Corsiva" pitchFamily="66" charset="0"/>
            </a:endParaRPr>
          </a:p>
          <a:p>
            <a:endParaRPr lang="ru-RU" dirty="0">
              <a:solidFill>
                <a:srgbClr val="003300"/>
              </a:solidFill>
              <a:latin typeface="Monotype Corsiva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4008" y="5373216"/>
            <a:ext cx="44999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Презентацию подготовила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преподаватель воскресной школы прихода  во имя святителя Николая Чудотворца  Сорокина 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Е.Н.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5" name="Рисунок 4" descr="image_4dfd1cc437ca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3357586" cy="4455617"/>
          </a:xfrm>
          <a:prstGeom prst="round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4644008" y="3501008"/>
            <a:ext cx="421196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http://www.liveinternet.ru/users/4593156/post231641543</a:t>
            </a:r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/</a:t>
            </a:r>
          </a:p>
          <a:p>
            <a:endParaRPr lang="ru-RU" sz="2000" u="sng" dirty="0" smtClean="0">
              <a:latin typeface="Monotype Corsiva" pitchFamily="66" charset="0"/>
            </a:endParaRPr>
          </a:p>
          <a:p>
            <a:endParaRPr lang="ru-RU" sz="2000" dirty="0">
              <a:latin typeface="Monotype Corsiva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44008" y="4149080"/>
            <a:ext cx="36724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http://sergeywaz.ucoz.ru/load/razrabotki/prezentacii/fony_dlja_prezentacij_quot_knigi_quot/11-1-0-738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39552" y="5301208"/>
            <a:ext cx="3456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Сергей 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Ефошкин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 </a:t>
            </a:r>
          </a:p>
          <a:p>
            <a:pPr algn="ctr"/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Св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. Николай 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Чудотворец. </a:t>
            </a:r>
          </a:p>
          <a:p>
            <a:pPr algn="ctr"/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Поборение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злокозненных сил на море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761</TotalTime>
  <Words>1211</Words>
  <Application>Microsoft Office PowerPoint</Application>
  <PresentationFormat>Экран (4:3)</PresentationFormat>
  <Paragraphs>113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Денис</dc:creator>
  <cp:lastModifiedBy>Денис</cp:lastModifiedBy>
  <cp:revision>87</cp:revision>
  <dcterms:created xsi:type="dcterms:W3CDTF">2012-12-05T18:41:32Z</dcterms:created>
  <dcterms:modified xsi:type="dcterms:W3CDTF">2012-12-23T14:46:18Z</dcterms:modified>
</cp:coreProperties>
</file>