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08" r:id="rId2"/>
    <p:sldId id="256" r:id="rId3"/>
    <p:sldId id="299" r:id="rId4"/>
    <p:sldId id="301" r:id="rId5"/>
    <p:sldId id="258" r:id="rId6"/>
    <p:sldId id="302" r:id="rId7"/>
    <p:sldId id="303" r:id="rId8"/>
    <p:sldId id="271" r:id="rId9"/>
    <p:sldId id="285" r:id="rId10"/>
    <p:sldId id="269" r:id="rId11"/>
    <p:sldId id="286" r:id="rId12"/>
    <p:sldId id="270" r:id="rId13"/>
    <p:sldId id="304" r:id="rId14"/>
    <p:sldId id="288" r:id="rId15"/>
    <p:sldId id="259" r:id="rId16"/>
    <p:sldId id="261" r:id="rId17"/>
    <p:sldId id="287" r:id="rId18"/>
    <p:sldId id="297" r:id="rId19"/>
    <p:sldId id="289" r:id="rId20"/>
    <p:sldId id="305" r:id="rId21"/>
    <p:sldId id="295" r:id="rId22"/>
    <p:sldId id="294" r:id="rId23"/>
    <p:sldId id="306" r:id="rId24"/>
    <p:sldId id="274" r:id="rId25"/>
    <p:sldId id="307" r:id="rId26"/>
    <p:sldId id="275" r:id="rId27"/>
    <p:sldId id="260" r:id="rId28"/>
    <p:sldId id="298" r:id="rId29"/>
    <p:sldId id="284" r:id="rId30"/>
    <p:sldId id="290" r:id="rId31"/>
    <p:sldId id="263" r:id="rId32"/>
    <p:sldId id="264" r:id="rId33"/>
    <p:sldId id="276" r:id="rId34"/>
    <p:sldId id="268" r:id="rId35"/>
    <p:sldId id="300" r:id="rId36"/>
    <p:sldId id="266" r:id="rId37"/>
    <p:sldId id="262" r:id="rId38"/>
    <p:sldId id="277" r:id="rId39"/>
    <p:sldId id="278" r:id="rId40"/>
    <p:sldId id="279" r:id="rId41"/>
    <p:sldId id="280" r:id="rId42"/>
    <p:sldId id="281" r:id="rId43"/>
    <p:sldId id="282" r:id="rId44"/>
    <p:sldId id="292" r:id="rId45"/>
    <p:sldId id="283" r:id="rId46"/>
    <p:sldId id="293" r:id="rId47"/>
    <p:sldId id="267" r:id="rId4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684" autoAdjust="0"/>
  </p:normalViewPr>
  <p:slideViewPr>
    <p:cSldViewPr>
      <p:cViewPr varScale="1">
        <p:scale>
          <a:sx n="48" d="100"/>
          <a:sy n="48" d="100"/>
        </p:scale>
        <p:origin x="-1140" y="-90"/>
      </p:cViewPr>
      <p:guideLst>
        <p:guide orient="horz" pos="2160"/>
        <p:guide pos="2880"/>
      </p:guideLst>
    </p:cSldViewPr>
  </p:slideViewPr>
  <p:outlineViewPr>
    <p:cViewPr>
      <p:scale>
        <a:sx n="33" d="100"/>
        <a:sy n="33" d="100"/>
      </p:scale>
      <p:origin x="0" y="1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41AB80-D463-4B65-A636-5F6900EDD771}" type="datetimeFigureOut">
              <a:rPr lang="ru-RU" smtClean="0"/>
              <a:t>22.02.2012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BCC5BD-0952-445E-B1BA-842B15C6C350}" type="slidenum">
              <a:rPr lang="ru-RU" smtClean="0"/>
              <a:t>‹#›</a:t>
            </a:fld>
            <a:endParaRPr lang="ru-RU"/>
          </a:p>
        </p:txBody>
      </p:sp>
    </p:spTree>
    <p:extLst>
      <p:ext uri="{BB962C8B-B14F-4D97-AF65-F5344CB8AC3E}">
        <p14:creationId xmlns:p14="http://schemas.microsoft.com/office/powerpoint/2010/main" val="2648199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3960355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3818398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1343718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858680E-2E46-4A69-A292-F1F943237692}" type="datetimeFigureOut">
              <a:rPr lang="ru-RU" smtClean="0"/>
              <a:t>22.02.2012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1840522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858680E-2E46-4A69-A292-F1F943237692}" type="datetimeFigureOut">
              <a:rPr lang="ru-RU" smtClean="0"/>
              <a:t>22.02.2012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1039365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858680E-2E46-4A69-A292-F1F943237692}" type="datetimeFigureOut">
              <a:rPr lang="ru-RU" smtClean="0"/>
              <a:t>22.02.2012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33001005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858680E-2E46-4A69-A292-F1F943237692}" type="datetimeFigureOut">
              <a:rPr lang="ru-RU" smtClean="0"/>
              <a:t>22.02.2012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3545866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858680E-2E46-4A69-A292-F1F943237692}" type="datetimeFigureOut">
              <a:rPr lang="ru-RU" smtClean="0"/>
              <a:t>22.02.2012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1410414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858680E-2E46-4A69-A292-F1F943237692}" type="datetimeFigureOut">
              <a:rPr lang="ru-RU" smtClean="0"/>
              <a:t>22.02.2012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47711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2084564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FF2DF4E-BA3A-45D6-AD5E-8F83BABDAE9D}" type="slidenum">
              <a:rPr lang="ru-RU" smtClean="0"/>
              <a:t>‹#›</a:t>
            </a:fld>
            <a:endParaRPr lang="ru-RU"/>
          </a:p>
        </p:txBody>
      </p:sp>
    </p:spTree>
    <p:extLst>
      <p:ext uri="{BB962C8B-B14F-4D97-AF65-F5344CB8AC3E}">
        <p14:creationId xmlns:p14="http://schemas.microsoft.com/office/powerpoint/2010/main" val="1287971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58680E-2E46-4A69-A292-F1F943237692}" type="datetimeFigureOut">
              <a:rPr lang="ru-RU" smtClean="0"/>
              <a:t>22.02.2012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F2DF4E-BA3A-45D6-AD5E-8F83BABDAE9D}" type="slidenum">
              <a:rPr lang="ru-RU" smtClean="0"/>
              <a:t>‹#›</a:t>
            </a:fld>
            <a:endParaRPr lang="ru-RU"/>
          </a:p>
        </p:txBody>
      </p:sp>
    </p:spTree>
    <p:extLst>
      <p:ext uri="{BB962C8B-B14F-4D97-AF65-F5344CB8AC3E}">
        <p14:creationId xmlns:p14="http://schemas.microsoft.com/office/powerpoint/2010/main" val="3516901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74638"/>
            <a:ext cx="8363272" cy="6322714"/>
          </a:xfrm>
        </p:spPr>
        <p:txBody>
          <a:bodyPr>
            <a:normAutofit/>
          </a:bodyPr>
          <a:lstStyle/>
          <a:p>
            <a:r>
              <a:rPr lang="ru-RU" sz="9600" b="1" dirty="0" smtClean="0"/>
              <a:t>Чудо в моей жизни</a:t>
            </a:r>
            <a:endParaRPr lang="ru-RU" sz="9600" b="1" dirty="0"/>
          </a:p>
        </p:txBody>
      </p:sp>
    </p:spTree>
    <p:extLst>
      <p:ext uri="{BB962C8B-B14F-4D97-AF65-F5344CB8AC3E}">
        <p14:creationId xmlns:p14="http://schemas.microsoft.com/office/powerpoint/2010/main" val="9873020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332657"/>
            <a:ext cx="7772400" cy="6336704"/>
          </a:xfrm>
        </p:spPr>
        <p:txBody>
          <a:bodyPr>
            <a:noAutofit/>
          </a:bodyPr>
          <a:lstStyle/>
          <a:p>
            <a:r>
              <a:rPr lang="ru-RU" sz="8800" b="1" dirty="0" smtClean="0"/>
              <a:t>Чудеса Ветхого и Нового </a:t>
            </a:r>
            <a:r>
              <a:rPr lang="ru-RU" sz="8800" b="1" dirty="0"/>
              <a:t>З</a:t>
            </a:r>
            <a:r>
              <a:rPr lang="ru-RU" sz="8800" b="1" dirty="0" smtClean="0"/>
              <a:t>аветов</a:t>
            </a:r>
            <a:endParaRPr lang="ru-RU" sz="8800" b="1" dirty="0"/>
          </a:p>
        </p:txBody>
      </p:sp>
    </p:spTree>
    <p:extLst>
      <p:ext uri="{BB962C8B-B14F-4D97-AF65-F5344CB8AC3E}">
        <p14:creationId xmlns:p14="http://schemas.microsoft.com/office/powerpoint/2010/main" val="40605105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Способы вмешательства чудес</a:t>
            </a:r>
            <a:endParaRPr lang="ru-RU" dirty="0"/>
          </a:p>
        </p:txBody>
      </p:sp>
      <p:sp>
        <p:nvSpPr>
          <p:cNvPr id="3" name="Объект 2"/>
          <p:cNvSpPr>
            <a:spLocks noGrp="1"/>
          </p:cNvSpPr>
          <p:nvPr>
            <p:ph idx="1"/>
          </p:nvPr>
        </p:nvSpPr>
        <p:spPr>
          <a:xfrm>
            <a:off x="251520" y="1196752"/>
            <a:ext cx="8712968" cy="5472608"/>
          </a:xfrm>
        </p:spPr>
        <p:txBody>
          <a:bodyPr>
            <a:normAutofit fontScale="77500" lnSpcReduction="20000"/>
          </a:bodyPr>
          <a:lstStyle/>
          <a:p>
            <a:pPr algn="ctr"/>
            <a:r>
              <a:rPr lang="ru-RU" dirty="0"/>
              <a:t>Прямое вмешательство Бога может проявляться </a:t>
            </a:r>
            <a:r>
              <a:rPr lang="ru-RU" b="1" dirty="0"/>
              <a:t>тремя способами</a:t>
            </a:r>
            <a:r>
              <a:rPr lang="ru-RU" dirty="0"/>
              <a:t>: </a:t>
            </a:r>
            <a:r>
              <a:rPr lang="ru-RU" b="1" dirty="0" smtClean="0"/>
              <a:t>действие </a:t>
            </a:r>
            <a:r>
              <a:rPr lang="ru-RU" b="1" dirty="0"/>
              <a:t>не имеет ничего общего с силами и законами природы </a:t>
            </a:r>
            <a:r>
              <a:rPr lang="ru-RU" dirty="0"/>
              <a:t>— тогда богословы говорят о чуде </a:t>
            </a:r>
            <a:r>
              <a:rPr lang="ru-RU" dirty="0" err="1"/>
              <a:t>quoad</a:t>
            </a:r>
            <a:r>
              <a:rPr lang="ru-RU" dirty="0"/>
              <a:t> </a:t>
            </a:r>
            <a:r>
              <a:rPr lang="ru-RU" dirty="0" err="1"/>
              <a:t>substantiam</a:t>
            </a:r>
            <a:r>
              <a:rPr lang="ru-RU" dirty="0"/>
              <a:t> (</a:t>
            </a:r>
            <a:r>
              <a:rPr lang="ru-RU" dirty="0" err="1"/>
              <a:t>пo</a:t>
            </a:r>
            <a:r>
              <a:rPr lang="ru-RU" dirty="0"/>
              <a:t> существу), т. е. по отношению к сущности, к самой природе факта (например, прославление воскресших тел); или </a:t>
            </a:r>
            <a:r>
              <a:rPr lang="ru-RU" b="1" dirty="0"/>
              <a:t>действие доступно силам природы, но не в данном определенном субъекте</a:t>
            </a:r>
            <a:r>
              <a:rPr lang="ru-RU" dirty="0"/>
              <a:t> (чудеса </a:t>
            </a:r>
            <a:r>
              <a:rPr lang="ru-RU" dirty="0" err="1"/>
              <a:t>quoad</a:t>
            </a:r>
            <a:r>
              <a:rPr lang="ru-RU" dirty="0"/>
              <a:t> </a:t>
            </a:r>
            <a:r>
              <a:rPr lang="ru-RU" dirty="0" err="1"/>
              <a:t>subiectum</a:t>
            </a:r>
            <a:r>
              <a:rPr lang="ru-RU" dirty="0"/>
              <a:t>) (по субъекту): например, природа способна наделить человека даром зрения, но не слепого, у которого орган зрения непоправимо поврежден; она может дать жизнь, но не мертвому</a:t>
            </a:r>
            <a:r>
              <a:rPr lang="ru-RU" b="1" dirty="0"/>
              <a:t>); дело касается действия, возможного для природы, но не таким именно способом</a:t>
            </a:r>
            <a:r>
              <a:rPr lang="ru-RU" dirty="0"/>
              <a:t>,— голод, продлеваемый силой пророчества, буря, землетрясение или другое явление, происходящее точно тогда, когда его предвещает пророк, и т. д.; в таком случае говорят о чуде </a:t>
            </a:r>
            <a:r>
              <a:rPr lang="ru-RU" dirty="0" err="1"/>
              <a:t>quoad</a:t>
            </a:r>
            <a:r>
              <a:rPr lang="ru-RU" dirty="0"/>
              <a:t> </a:t>
            </a:r>
            <a:r>
              <a:rPr lang="ru-RU" dirty="0" err="1"/>
              <a:t>modum</a:t>
            </a:r>
            <a:r>
              <a:rPr lang="ru-RU" dirty="0"/>
              <a:t> (по способу).</a:t>
            </a:r>
          </a:p>
          <a:p>
            <a:endParaRPr lang="ru-RU" dirty="0"/>
          </a:p>
        </p:txBody>
      </p:sp>
    </p:spTree>
    <p:extLst>
      <p:ext uri="{BB962C8B-B14F-4D97-AF65-F5344CB8AC3E}">
        <p14:creationId xmlns:p14="http://schemas.microsoft.com/office/powerpoint/2010/main" val="24454739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50706"/>
          </a:xfrm>
        </p:spPr>
        <p:txBody>
          <a:bodyPr>
            <a:normAutofit/>
          </a:bodyPr>
          <a:lstStyle/>
          <a:p>
            <a:r>
              <a:rPr lang="ru-RU" sz="7200" b="1" dirty="0" smtClean="0"/>
              <a:t>Чудеса </a:t>
            </a:r>
            <a:br>
              <a:rPr lang="ru-RU" sz="7200" b="1" dirty="0" smtClean="0"/>
            </a:br>
            <a:r>
              <a:rPr lang="ru-RU" sz="7200" b="1" dirty="0" smtClean="0"/>
              <a:t>Ветхого Завета</a:t>
            </a:r>
            <a:endParaRPr lang="ru-RU" sz="7200" b="1" dirty="0"/>
          </a:p>
        </p:txBody>
      </p:sp>
    </p:spTree>
    <p:extLst>
      <p:ext uri="{BB962C8B-B14F-4D97-AF65-F5344CB8AC3E}">
        <p14:creationId xmlns:p14="http://schemas.microsoft.com/office/powerpoint/2010/main" val="17623973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16632"/>
            <a:ext cx="8568952" cy="6494085"/>
          </a:xfrm>
          <a:prstGeom prst="rect">
            <a:avLst/>
          </a:prstGeom>
        </p:spPr>
        <p:txBody>
          <a:bodyPr wrap="square">
            <a:spAutoFit/>
          </a:bodyPr>
          <a:lstStyle/>
          <a:p>
            <a:pPr algn="ctr"/>
            <a:r>
              <a:rPr lang="ru-RU" sz="3200" b="1" dirty="0"/>
              <a:t>И</a:t>
            </a:r>
            <a:r>
              <a:rPr lang="ru-RU" sz="3200" b="1" dirty="0" smtClean="0"/>
              <a:t>сторический </a:t>
            </a:r>
            <a:r>
              <a:rPr lang="ru-RU" sz="3200" b="1" dirty="0"/>
              <a:t>период, представленный в книгах Ветхого Завета, охватывает около 1700 лет. Чудеса, о которых там рассказано, относительно немногочисленны для такого долгого периода и не распределяются равномерно по разным эпохам. Они почти отсутствуют в истории патриархов (кроме гибели Содома и Гоморры, Быт 19, 24—28 и рождения сына-первенца у Сарры в старости, Быт 21, 1—7), но изобилуют в книге Исход и в начале книги Иисуса Навина; очень редки в истории Илии и Елисея (3 и 4 </a:t>
            </a:r>
            <a:r>
              <a:rPr lang="ru-RU" sz="3200" b="1" dirty="0" err="1"/>
              <a:t>Цар</a:t>
            </a:r>
            <a:r>
              <a:rPr lang="ru-RU" sz="3200" b="1" dirty="0"/>
              <a:t>), а затем почти совсем исчезают.</a:t>
            </a:r>
          </a:p>
        </p:txBody>
      </p:sp>
    </p:spTree>
    <p:extLst>
      <p:ext uri="{BB962C8B-B14F-4D97-AF65-F5344CB8AC3E}">
        <p14:creationId xmlns:p14="http://schemas.microsoft.com/office/powerpoint/2010/main" val="41836721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620688"/>
            <a:ext cx="8229600" cy="5760640"/>
          </a:xfrm>
        </p:spPr>
        <p:txBody>
          <a:bodyPr>
            <a:noAutofit/>
          </a:bodyPr>
          <a:lstStyle/>
          <a:p>
            <a:r>
              <a:rPr lang="ru-RU" sz="7200" b="1" dirty="0" smtClean="0"/>
              <a:t>10 казней египетских</a:t>
            </a:r>
            <a:endParaRPr lang="ru-RU" sz="7200" b="1" dirty="0"/>
          </a:p>
        </p:txBody>
      </p:sp>
    </p:spTree>
    <p:extLst>
      <p:ext uri="{BB962C8B-B14F-4D97-AF65-F5344CB8AC3E}">
        <p14:creationId xmlns:p14="http://schemas.microsoft.com/office/powerpoint/2010/main" val="3965555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74638"/>
            <a:ext cx="8435280" cy="6466730"/>
          </a:xfrm>
        </p:spPr>
        <p:txBody>
          <a:bodyPr>
            <a:normAutofit/>
          </a:bodyPr>
          <a:lstStyle/>
          <a:p>
            <a:r>
              <a:rPr lang="ru-RU" b="1" dirty="0" smtClean="0"/>
              <a:t> Превращение воды в кровь</a:t>
            </a:r>
            <a:br>
              <a:rPr lang="ru-RU" b="1" dirty="0" smtClean="0"/>
            </a:br>
            <a:r>
              <a:rPr lang="ru-RU" b="1" dirty="0" smtClean="0"/>
              <a:t>Нашествие саранчи</a:t>
            </a:r>
            <a:br>
              <a:rPr lang="ru-RU" b="1" dirty="0" smtClean="0"/>
            </a:br>
            <a:r>
              <a:rPr lang="ru-RU" b="1" dirty="0" smtClean="0"/>
              <a:t> Трехдневная тьма</a:t>
            </a:r>
            <a:r>
              <a:rPr lang="ru-RU" b="1" dirty="0"/>
              <a:t/>
            </a:r>
            <a:br>
              <a:rPr lang="ru-RU" b="1" dirty="0"/>
            </a:br>
            <a:r>
              <a:rPr lang="ru-RU" b="1" dirty="0" smtClean="0"/>
              <a:t>Град</a:t>
            </a:r>
            <a:br>
              <a:rPr lang="ru-RU" b="1" dirty="0" smtClean="0"/>
            </a:br>
            <a:r>
              <a:rPr lang="ru-RU" b="1" dirty="0" smtClean="0"/>
              <a:t> Нашествие жаб, змей</a:t>
            </a:r>
            <a:br>
              <a:rPr lang="ru-RU" b="1" dirty="0" smtClean="0"/>
            </a:br>
            <a:r>
              <a:rPr lang="ru-RU" b="1" dirty="0" smtClean="0"/>
              <a:t>Моровая язва</a:t>
            </a:r>
            <a:br>
              <a:rPr lang="ru-RU" b="1" dirty="0" smtClean="0"/>
            </a:br>
            <a:r>
              <a:rPr lang="ru-RU" b="1" dirty="0" smtClean="0"/>
              <a:t>Поражение первенцев</a:t>
            </a:r>
            <a:endParaRPr lang="ru-RU" b="1" dirty="0"/>
          </a:p>
        </p:txBody>
      </p:sp>
    </p:spTree>
    <p:extLst>
      <p:ext uri="{BB962C8B-B14F-4D97-AF65-F5344CB8AC3E}">
        <p14:creationId xmlns:p14="http://schemas.microsoft.com/office/powerpoint/2010/main" val="27545684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753600"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31057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4704"/>
            <a:ext cx="9302432" cy="6093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632456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23096"/>
            <a:ext cx="4716016" cy="688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277914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76672"/>
            <a:ext cx="9148868" cy="5437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72123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18"/>
            <a:ext cx="9144000" cy="687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44675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74638"/>
            <a:ext cx="8291264" cy="5530626"/>
          </a:xfrm>
        </p:spPr>
        <p:txBody>
          <a:bodyPr/>
          <a:lstStyle/>
          <a:p>
            <a:r>
              <a:rPr lang="ru-RU" b="1" dirty="0" smtClean="0"/>
              <a:t>Гибель Содома и Гоморры</a:t>
            </a:r>
            <a:endParaRPr lang="ru-RU" b="1" dirty="0"/>
          </a:p>
        </p:txBody>
      </p:sp>
    </p:spTree>
    <p:extLst>
      <p:ext uri="{BB962C8B-B14F-4D97-AF65-F5344CB8AC3E}">
        <p14:creationId xmlns:p14="http://schemas.microsoft.com/office/powerpoint/2010/main" val="37031689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40768"/>
            <a:ext cx="9149410" cy="5489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4174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404664"/>
            <a:ext cx="7848871" cy="2308324"/>
          </a:xfrm>
          <a:prstGeom prst="rect">
            <a:avLst/>
          </a:prstGeom>
        </p:spPr>
        <p:txBody>
          <a:bodyPr wrap="square">
            <a:spAutoFit/>
          </a:bodyPr>
          <a:lstStyle/>
          <a:p>
            <a:pPr algn="ctr"/>
            <a:r>
              <a:rPr lang="ru-RU" sz="7200" b="1" dirty="0"/>
              <a:t>Манна </a:t>
            </a:r>
            <a:r>
              <a:rPr lang="ru-RU" sz="7200" b="1" dirty="0" smtClean="0"/>
              <a:t>Небесная (Исх. </a:t>
            </a:r>
            <a:r>
              <a:rPr lang="ru-RU" sz="7200" b="1" dirty="0"/>
              <a:t>16, 1—36) </a:t>
            </a:r>
          </a:p>
        </p:txBody>
      </p:sp>
    </p:spTree>
    <p:extLst>
      <p:ext uri="{BB962C8B-B14F-4D97-AF65-F5344CB8AC3E}">
        <p14:creationId xmlns:p14="http://schemas.microsoft.com/office/powerpoint/2010/main" val="1159376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4988" y="404664"/>
            <a:ext cx="8568952" cy="5909310"/>
          </a:xfrm>
          <a:prstGeom prst="rect">
            <a:avLst/>
          </a:prstGeom>
        </p:spPr>
        <p:txBody>
          <a:bodyPr wrap="square">
            <a:spAutoFit/>
          </a:bodyPr>
          <a:lstStyle/>
          <a:p>
            <a:pPr algn="ctr"/>
            <a:r>
              <a:rPr lang="ru-RU" sz="2700" b="1" dirty="0" smtClean="0"/>
              <a:t>Манна </a:t>
            </a:r>
            <a:r>
              <a:rPr lang="ru-RU" sz="2700" b="1" dirty="0"/>
              <a:t>по способу возникновения обладает чертами, которые никак нельзя свести к известному природному явлению (растения тамарикса совершенно не способны выделить такое огромное количество манны) ; она портится, когда ее собирают в количествах, превышающих потребность; выделяется в течение всего года, тогда как естественная манна появляется только в течение примерно трех месяцев; в пятницу выпадает в двойном количестве, а в субботу не выпадает совсем. Очевидно, чудо состоит именно в способе возникновения; точно также, когда происходит умножение хлебов, совершенное Христом, чудо заключается не в качестве хлеба (это был обыкновенный хлеб), а в его происхождении.</a:t>
            </a:r>
          </a:p>
        </p:txBody>
      </p:sp>
    </p:spTree>
    <p:extLst>
      <p:ext uri="{BB962C8B-B14F-4D97-AF65-F5344CB8AC3E}">
        <p14:creationId xmlns:p14="http://schemas.microsoft.com/office/powerpoint/2010/main" val="10996261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32138"/>
            <a:ext cx="5273622" cy="68895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39494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6897"/>
            <a:ext cx="5328592" cy="67343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4118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600"/>
            <a:ext cx="9144000" cy="66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82940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74638"/>
            <a:ext cx="8363272" cy="6250706"/>
          </a:xfrm>
        </p:spPr>
        <p:txBody>
          <a:bodyPr/>
          <a:lstStyle/>
          <a:p>
            <a:r>
              <a:rPr lang="ru-RU" b="1" dirty="0" smtClean="0"/>
              <a:t>Истечение воды из скалы</a:t>
            </a:r>
            <a:endParaRPr lang="ru-RU" b="1" dirty="0"/>
          </a:p>
        </p:txBody>
      </p:sp>
    </p:spTree>
    <p:extLst>
      <p:ext uri="{BB962C8B-B14F-4D97-AF65-F5344CB8AC3E}">
        <p14:creationId xmlns:p14="http://schemas.microsoft.com/office/powerpoint/2010/main" val="36504145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612"/>
            <a:ext cx="8316416" cy="6892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47745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44" y="188640"/>
            <a:ext cx="9295276" cy="6669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338263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74638"/>
            <a:ext cx="8147248" cy="6322714"/>
          </a:xfrm>
        </p:spPr>
        <p:txBody>
          <a:bodyPr/>
          <a:lstStyle/>
          <a:p>
            <a:r>
              <a:rPr lang="ru-RU" b="1" dirty="0" smtClean="0"/>
              <a:t>Медный змий</a:t>
            </a:r>
            <a:endParaRPr lang="ru-RU" b="1" dirty="0"/>
          </a:p>
        </p:txBody>
      </p:sp>
    </p:spTree>
    <p:extLst>
      <p:ext uri="{BB962C8B-B14F-4D97-AF65-F5344CB8AC3E}">
        <p14:creationId xmlns:p14="http://schemas.microsoft.com/office/powerpoint/2010/main" val="41765255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431"/>
            <a:ext cx="8100392" cy="6787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1323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4638"/>
            <a:ext cx="8219256" cy="6250706"/>
          </a:xfrm>
        </p:spPr>
        <p:txBody>
          <a:bodyPr/>
          <a:lstStyle/>
          <a:p>
            <a:r>
              <a:rPr lang="ru-RU" b="1" dirty="0" smtClean="0"/>
              <a:t>Переход через Иордан</a:t>
            </a:r>
            <a:endParaRPr lang="ru-RU" b="1" dirty="0"/>
          </a:p>
        </p:txBody>
      </p:sp>
    </p:spTree>
    <p:extLst>
      <p:ext uri="{BB962C8B-B14F-4D97-AF65-F5344CB8AC3E}">
        <p14:creationId xmlns:p14="http://schemas.microsoft.com/office/powerpoint/2010/main" val="393048263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382"/>
            <a:ext cx="8244408" cy="6908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80853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188640"/>
            <a:ext cx="8568951" cy="4524315"/>
          </a:xfrm>
          <a:prstGeom prst="rect">
            <a:avLst/>
          </a:prstGeom>
        </p:spPr>
        <p:txBody>
          <a:bodyPr wrap="square">
            <a:spAutoFit/>
          </a:bodyPr>
          <a:lstStyle/>
          <a:p>
            <a:pPr algn="ctr"/>
            <a:r>
              <a:rPr lang="ru-RU" sz="7200" b="1" dirty="0"/>
              <a:t>Переход </a:t>
            </a:r>
            <a:r>
              <a:rPr lang="ru-RU" sz="7200" b="1" dirty="0" smtClean="0"/>
              <a:t>евреев через </a:t>
            </a:r>
          </a:p>
          <a:p>
            <a:pPr algn="ctr"/>
            <a:r>
              <a:rPr lang="ru-RU" sz="7200" b="1" dirty="0" smtClean="0"/>
              <a:t>Красное море</a:t>
            </a:r>
          </a:p>
          <a:p>
            <a:pPr algn="ctr"/>
            <a:r>
              <a:rPr lang="ru-RU" sz="7200" b="1" dirty="0" smtClean="0"/>
              <a:t> </a:t>
            </a:r>
            <a:r>
              <a:rPr lang="ru-RU" sz="7200" b="1" dirty="0"/>
              <a:t>(</a:t>
            </a:r>
            <a:r>
              <a:rPr lang="ru-RU" sz="7200" b="1" dirty="0" smtClean="0"/>
              <a:t>Исх. </a:t>
            </a:r>
            <a:r>
              <a:rPr lang="ru-RU" sz="7200" b="1" dirty="0"/>
              <a:t>14) </a:t>
            </a:r>
          </a:p>
        </p:txBody>
      </p:sp>
    </p:spTree>
    <p:extLst>
      <p:ext uri="{BB962C8B-B14F-4D97-AF65-F5344CB8AC3E}">
        <p14:creationId xmlns:p14="http://schemas.microsoft.com/office/powerpoint/2010/main" val="23125993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00952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032660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52736"/>
            <a:ext cx="9122499" cy="4997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953968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150"/>
            <a:ext cx="9144000" cy="669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11839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5" y="620688"/>
            <a:ext cx="8280920" cy="3416320"/>
          </a:xfrm>
          <a:prstGeom prst="rect">
            <a:avLst/>
          </a:prstGeom>
        </p:spPr>
        <p:txBody>
          <a:bodyPr wrap="square">
            <a:spAutoFit/>
          </a:bodyPr>
          <a:lstStyle/>
          <a:p>
            <a:pPr algn="ctr"/>
            <a:r>
              <a:rPr lang="ru-RU" sz="7200" b="1" dirty="0"/>
              <a:t>Чудо с солнцем </a:t>
            </a:r>
            <a:endParaRPr lang="ru-RU" sz="7200" b="1" dirty="0" smtClean="0"/>
          </a:p>
          <a:p>
            <a:pPr algn="ctr"/>
            <a:r>
              <a:rPr lang="ru-RU" sz="7200" b="1" dirty="0" smtClean="0"/>
              <a:t> </a:t>
            </a:r>
            <a:r>
              <a:rPr lang="ru-RU" sz="7200" b="1" dirty="0"/>
              <a:t>гл. 10 книги Иисуса Навина </a:t>
            </a:r>
          </a:p>
        </p:txBody>
      </p:sp>
    </p:spTree>
    <p:extLst>
      <p:ext uri="{BB962C8B-B14F-4D97-AF65-F5344CB8AC3E}">
        <p14:creationId xmlns:p14="http://schemas.microsoft.com/office/powerpoint/2010/main" val="427276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3528" y="620688"/>
            <a:ext cx="8352928" cy="5262979"/>
          </a:xfrm>
          <a:prstGeom prst="rect">
            <a:avLst/>
          </a:prstGeom>
        </p:spPr>
        <p:txBody>
          <a:bodyPr wrap="square">
            <a:spAutoFit/>
          </a:bodyPr>
          <a:lstStyle/>
          <a:p>
            <a:r>
              <a:rPr lang="ru-RU" sz="2400" dirty="0"/>
              <a:t>Вот знаменитый рассказ Библии о чуде с солнцем в книге Иисуса Навина. </a:t>
            </a:r>
          </a:p>
          <a:p>
            <a:r>
              <a:rPr lang="ru-RU" sz="2400" dirty="0"/>
              <a:t>12. Иисус воззвал к Господу в тот день, в который предал Господь </a:t>
            </a:r>
            <a:r>
              <a:rPr lang="ru-RU" sz="2400" dirty="0" err="1"/>
              <a:t>Аморрея</a:t>
            </a:r>
            <a:r>
              <a:rPr lang="ru-RU" sz="2400" dirty="0"/>
              <a:t> в руки Израилю... и сказал пред Израильтянами: стой, солнце, над </a:t>
            </a:r>
            <a:r>
              <a:rPr lang="ru-RU" sz="2400" dirty="0" err="1"/>
              <a:t>Гаваоном</a:t>
            </a:r>
            <a:r>
              <a:rPr lang="ru-RU" sz="2400" dirty="0"/>
              <a:t>, и луна над долиной </a:t>
            </a:r>
            <a:r>
              <a:rPr lang="ru-RU" sz="2400" dirty="0" err="1"/>
              <a:t>Аиалонскою</a:t>
            </a:r>
            <a:r>
              <a:rPr lang="ru-RU" sz="2400" dirty="0"/>
              <a:t>!».</a:t>
            </a:r>
          </a:p>
          <a:p>
            <a:r>
              <a:rPr lang="ru-RU" sz="2400" dirty="0"/>
              <a:t>13. И остановилось солнце, и луна стояла, доколе народ мстил врагам своим. Не это ли написано в книге Праведного: «Стояло солнце среди неба, и не спешило к западу почти целый день?»</a:t>
            </a:r>
          </a:p>
          <a:p>
            <a:r>
              <a:rPr lang="ru-RU" sz="2400" dirty="0"/>
              <a:t>14. И не было такого дня прежде и после того, в который Господь (так) слушал бы гласа человеческого. Ибо Господь сражался за Израиля.</a:t>
            </a:r>
          </a:p>
          <a:p>
            <a:endParaRPr lang="ru-RU" sz="2400" dirty="0"/>
          </a:p>
        </p:txBody>
      </p:sp>
    </p:spTree>
    <p:extLst>
      <p:ext uri="{BB962C8B-B14F-4D97-AF65-F5344CB8AC3E}">
        <p14:creationId xmlns:p14="http://schemas.microsoft.com/office/powerpoint/2010/main" val="5736306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52115"/>
            <a:ext cx="8246639" cy="6910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300794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2656"/>
            <a:ext cx="8568952" cy="6555641"/>
          </a:xfrm>
          <a:prstGeom prst="rect">
            <a:avLst/>
          </a:prstGeom>
        </p:spPr>
        <p:txBody>
          <a:bodyPr wrap="square">
            <a:spAutoFit/>
          </a:bodyPr>
          <a:lstStyle/>
          <a:p>
            <a:pPr algn="ctr"/>
            <a:r>
              <a:rPr lang="ru-RU" sz="2800" b="1" dirty="0" smtClean="0"/>
              <a:t>В Ветхом </a:t>
            </a:r>
            <a:r>
              <a:rPr lang="ru-RU" sz="2800" b="1" dirty="0"/>
              <a:t>Завете мы </a:t>
            </a:r>
            <a:r>
              <a:rPr lang="ru-RU" sz="2800" b="1" dirty="0" smtClean="0"/>
              <a:t> </a:t>
            </a:r>
            <a:r>
              <a:rPr lang="ru-RU" sz="2800" b="1" dirty="0"/>
              <a:t>сталкиваемся с рядом таких чудес: расступается море, движется в стане Столп Огненный, останавливается течение Иордана, замирает солнце по повелению Иисуса Навина... </a:t>
            </a:r>
            <a:r>
              <a:rPr lang="ru-RU" sz="2800" b="1" dirty="0" err="1"/>
              <a:t>Демонстративность</a:t>
            </a:r>
            <a:r>
              <a:rPr lang="ru-RU" sz="2800" b="1" dirty="0"/>
              <a:t> и внешняя доказательность этих чудес не раз приводили к мнению, что «чудес теперь не бывает» и что «они случались лишь в древности». А между тем душа, открытая миру священной тайны, видит чудеса и сегодня и повседневно живет под знаком непрекращающихся чудес. Эти чудеса потрясают больше, чем остановка солнца, но протекают они внешне ненавязчиво, как бы призывая угадать их величие под покровом обыденности. Несомненно, такими же были и чудеса библейские.</a:t>
            </a:r>
          </a:p>
        </p:txBody>
      </p:sp>
    </p:spTree>
    <p:extLst>
      <p:ext uri="{BB962C8B-B14F-4D97-AF65-F5344CB8AC3E}">
        <p14:creationId xmlns:p14="http://schemas.microsoft.com/office/powerpoint/2010/main" val="31816157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250706"/>
          </a:xfrm>
        </p:spPr>
        <p:txBody>
          <a:bodyPr>
            <a:normAutofit/>
          </a:bodyPr>
          <a:lstStyle/>
          <a:p>
            <a:r>
              <a:rPr lang="ru-RU" sz="7200" b="1" dirty="0" smtClean="0"/>
              <a:t>Чудеса</a:t>
            </a:r>
            <a:br>
              <a:rPr lang="ru-RU" sz="7200" b="1" dirty="0" smtClean="0"/>
            </a:br>
            <a:r>
              <a:rPr lang="ru-RU" sz="7200" b="1" dirty="0" smtClean="0"/>
              <a:t> Нового Завета</a:t>
            </a:r>
            <a:endParaRPr lang="ru-RU" sz="7200" b="1" dirty="0"/>
          </a:p>
        </p:txBody>
      </p:sp>
    </p:spTree>
    <p:extLst>
      <p:ext uri="{BB962C8B-B14F-4D97-AF65-F5344CB8AC3E}">
        <p14:creationId xmlns:p14="http://schemas.microsoft.com/office/powerpoint/2010/main" val="25804683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04664"/>
            <a:ext cx="8198162" cy="3970318"/>
          </a:xfrm>
          <a:prstGeom prst="rect">
            <a:avLst/>
          </a:prstGeom>
        </p:spPr>
        <p:txBody>
          <a:bodyPr wrap="square">
            <a:spAutoFit/>
          </a:bodyPr>
          <a:lstStyle/>
          <a:p>
            <a:pPr algn="ctr"/>
            <a:r>
              <a:rPr lang="ru-RU" sz="3600" dirty="0"/>
              <a:t>Ч</a:t>
            </a:r>
            <a:r>
              <a:rPr lang="ru-RU" sz="3600" dirty="0" smtClean="0"/>
              <a:t>удесные </a:t>
            </a:r>
            <a:r>
              <a:rPr lang="ru-RU" sz="3600" dirty="0"/>
              <a:t>явления никогда не посягают на человеческую свободу. Они не носят характера эффектно-театрального. Такие чудеса-демонстрации, совершаемые для «доказательства», были отвергнуты Христом, когда фарисеи требовали от него «знамения».</a:t>
            </a:r>
          </a:p>
        </p:txBody>
      </p:sp>
    </p:spTree>
    <p:extLst>
      <p:ext uri="{BB962C8B-B14F-4D97-AF65-F5344CB8AC3E}">
        <p14:creationId xmlns:p14="http://schemas.microsoft.com/office/powerpoint/2010/main" val="82370952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260648"/>
            <a:ext cx="8568952" cy="6186309"/>
          </a:xfrm>
          <a:prstGeom prst="rect">
            <a:avLst/>
          </a:prstGeom>
        </p:spPr>
        <p:txBody>
          <a:bodyPr wrap="square">
            <a:spAutoFit/>
          </a:bodyPr>
          <a:lstStyle/>
          <a:p>
            <a:pPr algn="ctr"/>
            <a:r>
              <a:rPr lang="ru-RU" sz="3600" b="1" dirty="0"/>
              <a:t>Св. апостол Павел называет Иисуса «наша Пасха» (I Кор 5, 7) и отождествляет Его с пасхальным агнцем Евангелия от Иоанна 19, 36. В переходе через море апостол Павел видит «прототип» Крещения, в манне и воде, брызнувшей из скалы — «прототип» Евхаристии, в странствии Израиля по пустыне — прообраз Церкви, странствующей к небесной родине (Т Кор 10, 1—11; см. также </a:t>
            </a:r>
            <a:r>
              <a:rPr lang="ru-RU" sz="3600" b="1" dirty="0" err="1"/>
              <a:t>Евр</a:t>
            </a:r>
            <a:r>
              <a:rPr lang="ru-RU" sz="3600" b="1" dirty="0"/>
              <a:t> 3, 7 — 4, 11). </a:t>
            </a:r>
          </a:p>
        </p:txBody>
      </p:sp>
    </p:spTree>
    <p:extLst>
      <p:ext uri="{BB962C8B-B14F-4D97-AF65-F5344CB8AC3E}">
        <p14:creationId xmlns:p14="http://schemas.microsoft.com/office/powerpoint/2010/main" val="15087739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4950"/>
            <a:ext cx="8259563" cy="6920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84264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1524"/>
            <a:ext cx="8244408" cy="6936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79462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8686"/>
            <a:ext cx="8276254" cy="6849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99146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2502"/>
            <a:ext cx="8172400" cy="68479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06881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0"/>
            <a:ext cx="8316416" cy="6968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972740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8419"/>
            <a:ext cx="8212157" cy="69378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59813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2281"/>
            <a:ext cx="5616624" cy="6859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34465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99981"/>
            <a:ext cx="8278892" cy="6965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533044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24593"/>
            <a:ext cx="5472608" cy="6982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354587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720840"/>
            <a:ext cx="8640960" cy="4401205"/>
          </a:xfrm>
          <a:prstGeom prst="rect">
            <a:avLst/>
          </a:prstGeom>
        </p:spPr>
        <p:txBody>
          <a:bodyPr wrap="square">
            <a:spAutoFit/>
          </a:bodyPr>
          <a:lstStyle/>
          <a:p>
            <a:pPr algn="ctr"/>
            <a:r>
              <a:rPr lang="ru-RU" sz="2800" b="1" dirty="0"/>
              <a:t>«Истинные чудеса, — по глубоко верным словам </a:t>
            </a:r>
            <a:r>
              <a:rPr lang="ru-RU" sz="2800" b="1" dirty="0" err="1"/>
              <a:t>Карташева</a:t>
            </a:r>
            <a:r>
              <a:rPr lang="ru-RU" sz="2800" b="1" dirty="0"/>
              <a:t>, — не чудовищны и не безмерны (это признак </a:t>
            </a:r>
            <a:r>
              <a:rPr lang="ru-RU" sz="2800" b="1" dirty="0" err="1"/>
              <a:t>лжечудес</a:t>
            </a:r>
            <a:r>
              <a:rPr lang="ru-RU" sz="2800" b="1" dirty="0"/>
              <a:t>): они скромны; они интимны и большею </a:t>
            </a:r>
            <a:r>
              <a:rPr lang="ru-RU" sz="2800" b="1" dirty="0" err="1"/>
              <a:t>частию</a:t>
            </a:r>
            <a:r>
              <a:rPr lang="ru-RU" sz="2800" b="1" dirty="0"/>
              <a:t> зримы только очами веры и не существуют для неверующих и посторонних» (А. </a:t>
            </a:r>
            <a:r>
              <a:rPr lang="ru-RU" sz="2800" b="1" dirty="0" err="1"/>
              <a:t>Карташев</a:t>
            </a:r>
            <a:r>
              <a:rPr lang="ru-RU" sz="2800" b="1" dirty="0"/>
              <a:t>. Ветхозаветная библейская критика, с. 42). Подлинное чудо всегда оставляет место для сомнения, для свободного принятия и отвержения. Навязанное чудо противоречило бы всему, что нам открыто о Боге и Богочеловеке.</a:t>
            </a:r>
          </a:p>
        </p:txBody>
      </p:sp>
    </p:spTree>
    <p:extLst>
      <p:ext uri="{BB962C8B-B14F-4D97-AF65-F5344CB8AC3E}">
        <p14:creationId xmlns:p14="http://schemas.microsoft.com/office/powerpoint/2010/main" val="65227264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2197</TotalTime>
  <Words>861</Words>
  <Application>Microsoft Office PowerPoint</Application>
  <PresentationFormat>Экран (4:3)</PresentationFormat>
  <Paragraphs>28</Paragraphs>
  <Slides>47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47</vt:i4>
      </vt:variant>
    </vt:vector>
  </HeadingPairs>
  <TitlesOfParts>
    <vt:vector size="48" baseType="lpstr">
      <vt:lpstr>Тема Office</vt:lpstr>
      <vt:lpstr>Чудо в моей жизни</vt:lpstr>
      <vt:lpstr>Чудеса Ветхого и Нового Заветов</vt:lpstr>
      <vt:lpstr>Способы вмешательства чудес</vt:lpstr>
      <vt:lpstr>Чудеса  Ветхого Завета</vt:lpstr>
      <vt:lpstr>Презентация PowerPoint</vt:lpstr>
      <vt:lpstr>10 казней египетских</vt:lpstr>
      <vt:lpstr> Превращение воды в кровь Нашествие саранчи  Трехдневная тьма Град  Нашествие жаб, змей Моровая язва Поражение первенцев</vt:lpstr>
      <vt:lpstr>Презентация PowerPoint</vt:lpstr>
      <vt:lpstr>Презентация PowerPoint</vt:lpstr>
      <vt:lpstr>Презентация PowerPoint</vt:lpstr>
      <vt:lpstr>Презентация PowerPoint</vt:lpstr>
      <vt:lpstr>Презентация PowerPoint</vt:lpstr>
      <vt:lpstr>Гибель Содома и Гоморры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Истечение воды из скалы</vt:lpstr>
      <vt:lpstr>Презентация PowerPoint</vt:lpstr>
      <vt:lpstr>Презентация PowerPoint</vt:lpstr>
      <vt:lpstr>Медный змий</vt:lpstr>
      <vt:lpstr>Презентация PowerPoint</vt:lpstr>
      <vt:lpstr>Переход через Иордан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Чудеса  Нового Завета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30</cp:revision>
  <dcterms:created xsi:type="dcterms:W3CDTF">2012-02-19T15:47:53Z</dcterms:created>
  <dcterms:modified xsi:type="dcterms:W3CDTF">2012-02-23T12:16:22Z</dcterms:modified>
</cp:coreProperties>
</file>